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1"/>
  </p:notesMasterIdLst>
  <p:handoutMasterIdLst>
    <p:handoutMasterId r:id="rId22"/>
  </p:handoutMasterIdLst>
  <p:sldIdLst>
    <p:sldId id="288" r:id="rId3"/>
    <p:sldId id="298" r:id="rId4"/>
    <p:sldId id="307" r:id="rId5"/>
    <p:sldId id="299" r:id="rId6"/>
    <p:sldId id="301" r:id="rId7"/>
    <p:sldId id="300" r:id="rId8"/>
    <p:sldId id="308" r:id="rId9"/>
    <p:sldId id="302" r:id="rId10"/>
    <p:sldId id="309" r:id="rId11"/>
    <p:sldId id="304" r:id="rId12"/>
    <p:sldId id="305" r:id="rId13"/>
    <p:sldId id="313" r:id="rId14"/>
    <p:sldId id="314" r:id="rId15"/>
    <p:sldId id="310" r:id="rId16"/>
    <p:sldId id="306" r:id="rId17"/>
    <p:sldId id="296" r:id="rId18"/>
    <p:sldId id="311" r:id="rId19"/>
    <p:sldId id="277" r:id="rId20"/>
  </p:sldIdLst>
  <p:sldSz cx="12192000" cy="6858000"/>
  <p:notesSz cx="6858000" cy="9144000"/>
  <p:defaultTextStyle>
    <a:defPPr>
      <a:defRPr lang="ru-RU"/>
    </a:defPPr>
    <a:lvl1pPr marL="0" algn="l" defTabSz="914400" rtl="0" eaLnBrk="1" latinLnBrk="0" hangingPunct="1">
      <a:defRPr lang="ru-RU" sz="1800" kern="1200">
        <a:solidFill>
          <a:schemeClr val="tx1"/>
        </a:solidFill>
        <a:latin typeface="+mn-lt"/>
        <a:ea typeface="+mn-ea"/>
        <a:cs typeface="+mn-cs"/>
      </a:defRPr>
    </a:lvl1pPr>
    <a:lvl2pPr marL="457200" algn="l" defTabSz="914400" rtl="0" eaLnBrk="1" latinLnBrk="0" hangingPunct="1">
      <a:defRPr lang="ru-RU" sz="1800" kern="1200">
        <a:solidFill>
          <a:schemeClr val="tx1"/>
        </a:solidFill>
        <a:latin typeface="+mn-lt"/>
        <a:ea typeface="+mn-ea"/>
        <a:cs typeface="+mn-cs"/>
      </a:defRPr>
    </a:lvl2pPr>
    <a:lvl3pPr marL="914400" algn="l" defTabSz="914400" rtl="0" eaLnBrk="1" latinLnBrk="0" hangingPunct="1">
      <a:defRPr lang="ru-RU" sz="1800" kern="1200">
        <a:solidFill>
          <a:schemeClr val="tx1"/>
        </a:solidFill>
        <a:latin typeface="+mn-lt"/>
        <a:ea typeface="+mn-ea"/>
        <a:cs typeface="+mn-cs"/>
      </a:defRPr>
    </a:lvl3pPr>
    <a:lvl4pPr marL="1371600" algn="l" defTabSz="914400" rtl="0" eaLnBrk="1" latinLnBrk="0" hangingPunct="1">
      <a:defRPr lang="ru-RU" sz="1800" kern="1200">
        <a:solidFill>
          <a:schemeClr val="tx1"/>
        </a:solidFill>
        <a:latin typeface="+mn-lt"/>
        <a:ea typeface="+mn-ea"/>
        <a:cs typeface="+mn-cs"/>
      </a:defRPr>
    </a:lvl4pPr>
    <a:lvl5pPr marL="1828800" algn="l" defTabSz="914400" rtl="0" eaLnBrk="1" latinLnBrk="0" hangingPunct="1">
      <a:defRPr lang="ru-RU" sz="1800" kern="1200">
        <a:solidFill>
          <a:schemeClr val="tx1"/>
        </a:solidFill>
        <a:latin typeface="+mn-lt"/>
        <a:ea typeface="+mn-ea"/>
        <a:cs typeface="+mn-cs"/>
      </a:defRPr>
    </a:lvl5pPr>
    <a:lvl6pPr marL="2286000" algn="l" defTabSz="914400" rtl="0" eaLnBrk="1" latinLnBrk="0" hangingPunct="1">
      <a:defRPr lang="ru-RU" sz="1800" kern="1200">
        <a:solidFill>
          <a:schemeClr val="tx1"/>
        </a:solidFill>
        <a:latin typeface="+mn-lt"/>
        <a:ea typeface="+mn-ea"/>
        <a:cs typeface="+mn-cs"/>
      </a:defRPr>
    </a:lvl6pPr>
    <a:lvl7pPr marL="2743200" algn="l" defTabSz="914400" rtl="0" eaLnBrk="1" latinLnBrk="0" hangingPunct="1">
      <a:defRPr lang="ru-RU" sz="1800" kern="1200">
        <a:solidFill>
          <a:schemeClr val="tx1"/>
        </a:solidFill>
        <a:latin typeface="+mn-lt"/>
        <a:ea typeface="+mn-ea"/>
        <a:cs typeface="+mn-cs"/>
      </a:defRPr>
    </a:lvl7pPr>
    <a:lvl8pPr marL="3200400" algn="l" defTabSz="914400" rtl="0" eaLnBrk="1" latinLnBrk="0" hangingPunct="1">
      <a:defRPr lang="ru-RU" sz="1800" kern="1200">
        <a:solidFill>
          <a:schemeClr val="tx1"/>
        </a:solidFill>
        <a:latin typeface="+mn-lt"/>
        <a:ea typeface="+mn-ea"/>
        <a:cs typeface="+mn-cs"/>
      </a:defRPr>
    </a:lvl8pPr>
    <a:lvl9pPr marL="3657600" algn="l" defTabSz="914400" rtl="0" eaLnBrk="1" latinLnBrk="0" hangingPunct="1">
      <a:defRPr lang="ru-RU"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779CC93D-E52E-4D84-901B-11D7331DD495}">
          <p14:sldIdLst/>
        </p14:section>
        <p14:section name="Обзор и цели" id="{ABA716BF-3A5C-4ADB-94C9-CFEF84EBA240}">
          <p14:sldIdLst>
            <p14:sldId id="288"/>
            <p14:sldId id="298"/>
            <p14:sldId id="307"/>
            <p14:sldId id="299"/>
            <p14:sldId id="301"/>
            <p14:sldId id="300"/>
            <p14:sldId id="308"/>
            <p14:sldId id="302"/>
            <p14:sldId id="309"/>
            <p14:sldId id="304"/>
            <p14:sldId id="305"/>
            <p14:sldId id="313"/>
            <p14:sldId id="314"/>
            <p14:sldId id="310"/>
            <p14:sldId id="306"/>
            <p14:sldId id="296"/>
            <p14:sldId id="311"/>
          </p14:sldIdLst>
        </p14:section>
        <p14:section name="Раздел 1" id="{6D9936A3-3945-4757-BC8B-B5C252D8E036}">
          <p14:sldIdLst/>
        </p14:section>
        <p14:section name="Образцы слайдов для визуальных элементов" id="{BAB3A466-96C9-4230-9978-795378D75699}">
          <p14:sldIdLst/>
        </p14:section>
        <p14:section name="Пример" id="{8C0305C9-B152-4FBA-A789-FE1976D53990}">
          <p14:sldIdLst/>
        </p14:section>
        <p14:section name="Заключение и итог" id="{790CEF5B-569A-4C2F-BED5-750B08C0E5AD}">
          <p14:sldIdLst>
            <p14:sldId id="277"/>
          </p14:sldIdLst>
        </p14:section>
        <p14:section name="Приложение" id="{3F78B471-41DA-46F2-A8E4-97E471896AB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00"/>
    <a:srgbClr val="009ED6"/>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83977" autoAdjust="0"/>
  </p:normalViewPr>
  <p:slideViewPr>
    <p:cSldViewPr>
      <p:cViewPr varScale="1">
        <p:scale>
          <a:sx n="73" d="100"/>
          <a:sy n="73" d="100"/>
        </p:scale>
        <p:origin x="101" y="322"/>
      </p:cViewPr>
      <p:guideLst>
        <p:guide orient="horz" pos="2160"/>
        <p:guide pos="3840"/>
      </p:guideLst>
    </p:cSldViewPr>
  </p:slid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ru-RU" sz="1200"/>
            </a:lvl1pPr>
          </a:lstStyle>
          <a:p>
            <a:endParaRPr lang="ru-RU"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latinLnBrk="0">
              <a:defRPr lang="ru-RU" sz="1200"/>
            </a:lvl1pPr>
          </a:lstStyle>
          <a:p>
            <a:fld id="{D83FDC75-7F73-4A4A-A77C-09AADF00E0EA}" type="datetimeFigureOut">
              <a:rPr lang="ru-RU" smtClean="0"/>
              <a:pPr/>
              <a:t>10.02.2024</a:t>
            </a:fld>
            <a:endParaRPr lang="ru-RU"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latinLnBrk="0">
              <a:defRPr lang="ru-RU" sz="1200"/>
            </a:lvl1pPr>
          </a:lstStyle>
          <a:p>
            <a:endParaRPr lang="ru-RU"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latinLnBrk="0">
              <a:defRPr lang="ru-RU" sz="1200"/>
            </a:lvl1pPr>
          </a:lstStyle>
          <a:p>
            <a:fld id="{459226BF-1F13-42D3-80DC-373E7ADD1EBC}" type="slidenum">
              <a:rPr lang="ru-RU" smtClean="0"/>
              <a:pPr/>
              <a:t>‹#›</a:t>
            </a:fld>
            <a:endParaRPr lang="ru-RU" dirty="0"/>
          </a:p>
        </p:txBody>
      </p:sp>
    </p:spTree>
    <p:extLst>
      <p:ext uri="{BB962C8B-B14F-4D97-AF65-F5344CB8AC3E}">
        <p14:creationId xmlns:p14="http://schemas.microsoft.com/office/powerpoint/2010/main" val="35650783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ru-RU" sz="1200"/>
            </a:lvl1pPr>
          </a:lstStyle>
          <a:p>
            <a:endParaRPr lang="ru-R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ru-RU" sz="1200"/>
            </a:lvl1pPr>
          </a:lstStyle>
          <a:p>
            <a:fld id="{48AEF76B-3757-4A0B-AF93-28494465C1DD}" type="datetimeFigureOut">
              <a:pPr/>
              <a:t>10.02.2024</a:t>
            </a:fld>
            <a:endParaRPr lang="ru-RU"/>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ru-RU" sz="1200"/>
            </a:lvl1pPr>
          </a:lstStyle>
          <a:p>
            <a:endParaRPr lang="ru-R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ru-RU" sz="1200"/>
            </a:lvl1pPr>
          </a:lstStyle>
          <a:p>
            <a:fld id="{75693FD4-8F83-4EF7-AC3F-0DC0388986B0}" type="slidenum">
              <a:pPr/>
              <a:t>‹#›</a:t>
            </a:fld>
            <a:endParaRPr lang="ru-RU"/>
          </a:p>
        </p:txBody>
      </p:sp>
    </p:spTree>
    <p:extLst>
      <p:ext uri="{BB962C8B-B14F-4D97-AF65-F5344CB8AC3E}">
        <p14:creationId xmlns:p14="http://schemas.microsoft.com/office/powerpoint/2010/main" val="625310334"/>
      </p:ext>
    </p:extLst>
  </p:cSld>
  <p:clrMap bg1="lt1" tx1="dk1" bg2="lt2" tx2="dk2" accent1="accent1" accent2="accent2" accent3="accent3" accent4="accent4" accent5="accent5" accent6="accent6" hlink="hlink" folHlink="folHlink"/>
  <p:notesStyle>
    <a:lvl1pPr marL="0" algn="l" defTabSz="914400" rtl="0" eaLnBrk="1" latinLnBrk="0" hangingPunct="1">
      <a:defRPr lang="ru-RU" sz="1200" kern="1200">
        <a:solidFill>
          <a:schemeClr val="tx1"/>
        </a:solidFill>
        <a:latin typeface="+mn-lt"/>
        <a:ea typeface="+mn-ea"/>
        <a:cs typeface="+mn-cs"/>
      </a:defRPr>
    </a:lvl1pPr>
    <a:lvl2pPr marL="457200" algn="l" defTabSz="914400" rtl="0" eaLnBrk="1" latinLnBrk="0" hangingPunct="1">
      <a:defRPr lang="ru-RU" sz="1200" kern="1200">
        <a:solidFill>
          <a:schemeClr val="tx1"/>
        </a:solidFill>
        <a:latin typeface="+mn-lt"/>
        <a:ea typeface="+mn-ea"/>
        <a:cs typeface="+mn-cs"/>
      </a:defRPr>
    </a:lvl2pPr>
    <a:lvl3pPr marL="914400" algn="l" defTabSz="914400" rtl="0" eaLnBrk="1" latinLnBrk="0" hangingPunct="1">
      <a:defRPr lang="ru-RU" sz="1200" kern="1200">
        <a:solidFill>
          <a:schemeClr val="tx1"/>
        </a:solidFill>
        <a:latin typeface="+mn-lt"/>
        <a:ea typeface="+mn-ea"/>
        <a:cs typeface="+mn-cs"/>
      </a:defRPr>
    </a:lvl3pPr>
    <a:lvl4pPr marL="1371600" algn="l" defTabSz="914400" rtl="0" eaLnBrk="1" latinLnBrk="0" hangingPunct="1">
      <a:defRPr lang="ru-RU" sz="1200" kern="1200">
        <a:solidFill>
          <a:schemeClr val="tx1"/>
        </a:solidFill>
        <a:latin typeface="+mn-lt"/>
        <a:ea typeface="+mn-ea"/>
        <a:cs typeface="+mn-cs"/>
      </a:defRPr>
    </a:lvl4pPr>
    <a:lvl5pPr marL="1828800" algn="l" defTabSz="914400" rtl="0" eaLnBrk="1" latinLnBrk="0" hangingPunct="1">
      <a:defRPr lang="ru-RU" sz="1200" kern="1200">
        <a:solidFill>
          <a:schemeClr val="tx1"/>
        </a:solidFill>
        <a:latin typeface="+mn-lt"/>
        <a:ea typeface="+mn-ea"/>
        <a:cs typeface="+mn-cs"/>
      </a:defRPr>
    </a:lvl5pPr>
    <a:lvl6pPr marL="2286000" algn="l" defTabSz="914400" rtl="0" eaLnBrk="1" latinLnBrk="0" hangingPunct="1">
      <a:defRPr lang="ru-RU" sz="1200" kern="1200">
        <a:solidFill>
          <a:schemeClr val="tx1"/>
        </a:solidFill>
        <a:latin typeface="+mn-lt"/>
        <a:ea typeface="+mn-ea"/>
        <a:cs typeface="+mn-cs"/>
      </a:defRPr>
    </a:lvl6pPr>
    <a:lvl7pPr marL="2743200" algn="l" defTabSz="914400" rtl="0" eaLnBrk="1" latinLnBrk="0" hangingPunct="1">
      <a:defRPr lang="ru-RU" sz="1200" kern="1200">
        <a:solidFill>
          <a:schemeClr val="tx1"/>
        </a:solidFill>
        <a:latin typeface="+mn-lt"/>
        <a:ea typeface="+mn-ea"/>
        <a:cs typeface="+mn-cs"/>
      </a:defRPr>
    </a:lvl7pPr>
    <a:lvl8pPr marL="3200400" algn="l" defTabSz="914400" rtl="0" eaLnBrk="1" latinLnBrk="0" hangingPunct="1">
      <a:defRPr lang="ru-RU" sz="1200" kern="1200">
        <a:solidFill>
          <a:schemeClr val="tx1"/>
        </a:solidFill>
        <a:latin typeface="+mn-lt"/>
        <a:ea typeface="+mn-ea"/>
        <a:cs typeface="+mn-cs"/>
      </a:defRPr>
    </a:lvl8pPr>
    <a:lvl9pPr marL="3657600" algn="l" defTabSz="914400" rtl="0" eaLnBrk="1" latinLnBrk="0" hangingPunct="1">
      <a:defRPr lang="ru-RU"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3"/>
          <p:cNvSpPr>
            <a:spLocks noGrp="1" noChangeArrowheads="1"/>
          </p:cNvSpPr>
          <p:nvPr>
            <p:ph type="hdr" sz="quarter"/>
          </p:nvPr>
        </p:nvSpPr>
        <p:spPr>
          <a:noFill/>
        </p:spPr>
        <p:txBody>
          <a:bodyPr/>
          <a:lstStyle/>
          <a:p>
            <a:r>
              <a:rPr lang="ru-RU" dirty="0"/>
              <a:t>Microsoft </a:t>
            </a:r>
            <a:r>
              <a:rPr lang="ru-RU" b="1" dirty="0"/>
              <a:t>Инженерное мастерство</a:t>
            </a:r>
            <a:endParaRPr lang="ru-RU" dirty="0"/>
          </a:p>
        </p:txBody>
      </p:sp>
      <p:sp>
        <p:nvSpPr>
          <p:cNvPr id="41987" name="Rectangle 25"/>
          <p:cNvSpPr>
            <a:spLocks noGrp="1" noChangeArrowheads="1"/>
          </p:cNvSpPr>
          <p:nvPr>
            <p:ph type="ftr" sz="quarter" idx="4"/>
          </p:nvPr>
        </p:nvSpPr>
        <p:spPr>
          <a:noFill/>
        </p:spPr>
        <p:txBody>
          <a:bodyPr/>
          <a:lstStyle/>
          <a:p>
            <a:r>
              <a:rPr lang="ru-RU" dirty="0"/>
              <a:t>Конфиденциальная информация Майкрософт</a:t>
            </a:r>
          </a:p>
        </p:txBody>
      </p:sp>
      <p:sp>
        <p:nvSpPr>
          <p:cNvPr id="41988" name="Rectangle 26"/>
          <p:cNvSpPr>
            <a:spLocks noGrp="1" noChangeArrowheads="1"/>
          </p:cNvSpPr>
          <p:nvPr>
            <p:ph type="sldNum" sz="quarter" idx="5"/>
          </p:nvPr>
        </p:nvSpPr>
        <p:spPr>
          <a:noFill/>
        </p:spPr>
        <p:txBody>
          <a:bodyPr/>
          <a:lstStyle/>
          <a:p>
            <a:fld id="{B2B44A5F-6CE4-493C-A0D7-6834FF76660C}" type="slidenum">
              <a:rPr lang="ru-RU" smtClean="0"/>
              <a:pPr/>
              <a:t>18</a:t>
            </a:fld>
            <a:endParaRPr lang="ru-RU" dirty="0"/>
          </a:p>
        </p:txBody>
      </p:sp>
      <p:sp>
        <p:nvSpPr>
          <p:cNvPr id="41989" name="Rectangle 2"/>
          <p:cNvSpPr>
            <a:spLocks noGrp="1" noRot="1" noChangeAspect="1" noChangeArrowheads="1" noTextEdit="1"/>
          </p:cNvSpPr>
          <p:nvPr>
            <p:ph type="sldImg"/>
          </p:nvPr>
        </p:nvSpPr>
        <p:spPr>
          <a:xfrm>
            <a:off x="381000" y="450850"/>
            <a:ext cx="6096000" cy="3429000"/>
          </a:xfrm>
          <a:ln/>
        </p:spPr>
      </p:sp>
      <p:sp>
        <p:nvSpPr>
          <p:cNvPr id="41990" name="Rectangle 3"/>
          <p:cNvSpPr>
            <a:spLocks noGrp="1" noChangeArrowheads="1"/>
          </p:cNvSpPr>
          <p:nvPr>
            <p:ph type="body" idx="1"/>
          </p:nvPr>
        </p:nvSpPr>
        <p:spPr>
          <a:xfrm>
            <a:off x="307492" y="4130104"/>
            <a:ext cx="6261652" cy="4554823"/>
          </a:xfrm>
          <a:noFill/>
          <a:ln/>
        </p:spPr>
        <p:txBody>
          <a:bodyPr/>
          <a:lstStyle/>
          <a:p>
            <a:pPr>
              <a:buFontTx/>
              <a:buNone/>
            </a:pPr>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8058" y="0"/>
            <a:ext cx="12133943" cy="6879771"/>
          </a:xfrm>
          <a:prstGeom prst="rect">
            <a:avLst/>
          </a:prstGeom>
        </p:spPr>
      </p:pic>
      <p:sp>
        <p:nvSpPr>
          <p:cNvPr id="2" name="Title 1"/>
          <p:cNvSpPr>
            <a:spLocks noGrp="1"/>
          </p:cNvSpPr>
          <p:nvPr>
            <p:ph type="ctrTitle" hasCustomPrompt="1"/>
          </p:nvPr>
        </p:nvSpPr>
        <p:spPr>
          <a:xfrm>
            <a:off x="3454400" y="2286001"/>
            <a:ext cx="8240299" cy="1470025"/>
          </a:xfrm>
        </p:spPr>
        <p:txBody>
          <a:bodyPr anchor="t"/>
          <a:lstStyle>
            <a:lvl1pPr algn="r" latinLnBrk="0">
              <a:defRPr lang="ru-RU" b="1" cap="small" baseline="0">
                <a:solidFill>
                  <a:srgbClr val="003300"/>
                </a:solidFill>
              </a:defRPr>
            </a:lvl1pPr>
          </a:lstStyle>
          <a:p>
            <a:r>
              <a:rPr lang="ru-RU"/>
              <a:t>Образец заголовка</a:t>
            </a:r>
          </a:p>
        </p:txBody>
      </p:sp>
      <p:sp>
        <p:nvSpPr>
          <p:cNvPr id="3" name="Subtitle 2"/>
          <p:cNvSpPr>
            <a:spLocks noGrp="1"/>
          </p:cNvSpPr>
          <p:nvPr>
            <p:ph type="subTitle" idx="1"/>
          </p:nvPr>
        </p:nvSpPr>
        <p:spPr>
          <a:xfrm>
            <a:off x="5283200" y="4038600"/>
            <a:ext cx="6363371" cy="990600"/>
          </a:xfrm>
        </p:spPr>
        <p:txBody>
          <a:bodyPr>
            <a:normAutofit/>
          </a:bodyPr>
          <a:lstStyle>
            <a:lvl1pPr marL="0" indent="0" algn="r" latinLnBrk="0">
              <a:buNone/>
              <a:defRPr lang="ru-RU" sz="2000" b="0">
                <a:solidFill>
                  <a:schemeClr val="tx1"/>
                </a:solidFill>
                <a:latin typeface="Georgia" pitchFamily="18" charset="0"/>
              </a:defRPr>
            </a:lvl1pPr>
            <a:lvl2pPr marL="457200" indent="0" algn="ctr" latinLnBrk="0">
              <a:buNone/>
              <a:defRPr lang="ru-RU">
                <a:solidFill>
                  <a:schemeClr val="tx1">
                    <a:tint val="75000"/>
                  </a:schemeClr>
                </a:solidFill>
              </a:defRPr>
            </a:lvl2pPr>
            <a:lvl3pPr marL="914400" indent="0" algn="ctr" latinLnBrk="0">
              <a:buNone/>
              <a:defRPr lang="ru-RU">
                <a:solidFill>
                  <a:schemeClr val="tx1">
                    <a:tint val="75000"/>
                  </a:schemeClr>
                </a:solidFill>
              </a:defRPr>
            </a:lvl3pPr>
            <a:lvl4pPr marL="1371600" indent="0" algn="ctr" latinLnBrk="0">
              <a:buNone/>
              <a:defRPr lang="ru-RU">
                <a:solidFill>
                  <a:schemeClr val="tx1">
                    <a:tint val="75000"/>
                  </a:schemeClr>
                </a:solidFill>
              </a:defRPr>
            </a:lvl4pPr>
            <a:lvl5pPr marL="1828800" indent="0" algn="ctr" latinLnBrk="0">
              <a:buNone/>
              <a:defRPr lang="ru-RU">
                <a:solidFill>
                  <a:schemeClr val="tx1">
                    <a:tint val="75000"/>
                  </a:schemeClr>
                </a:solidFill>
              </a:defRPr>
            </a:lvl5pPr>
            <a:lvl6pPr marL="2286000" indent="0" algn="ctr" latinLnBrk="0">
              <a:buNone/>
              <a:defRPr lang="ru-RU">
                <a:solidFill>
                  <a:schemeClr val="tx1">
                    <a:tint val="75000"/>
                  </a:schemeClr>
                </a:solidFill>
              </a:defRPr>
            </a:lvl6pPr>
            <a:lvl7pPr marL="2743200" indent="0" algn="ctr" latinLnBrk="0">
              <a:buNone/>
              <a:defRPr lang="ru-RU">
                <a:solidFill>
                  <a:schemeClr val="tx1">
                    <a:tint val="75000"/>
                  </a:schemeClr>
                </a:solidFill>
              </a:defRPr>
            </a:lvl7pPr>
            <a:lvl8pPr marL="3200400" indent="0" algn="ctr" latinLnBrk="0">
              <a:buNone/>
              <a:defRPr lang="ru-RU">
                <a:solidFill>
                  <a:schemeClr val="tx1">
                    <a:tint val="75000"/>
                  </a:schemeClr>
                </a:solidFill>
              </a:defRPr>
            </a:lvl8pPr>
            <a:lvl9pPr marL="3657600" indent="0" algn="ctr" latinLnBrk="0">
              <a:buNone/>
              <a:defRPr lang="ru-RU">
                <a:solidFill>
                  <a:schemeClr val="tx1">
                    <a:tint val="75000"/>
                  </a:schemeClr>
                </a:solidFill>
              </a:defRPr>
            </a:lvl9pPr>
          </a:lstStyle>
          <a:p>
            <a:r>
              <a:rPr lang="ru-RU"/>
              <a:t>Образец подзаголовка</a:t>
            </a:r>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4962157" cy="6858000"/>
          </a:xfrm>
          <a:prstGeom prst="rect">
            <a:avLst/>
          </a:prstGeom>
        </p:spPr>
      </p:pic>
      <p:sp>
        <p:nvSpPr>
          <p:cNvPr id="10" name="Picture Placeholder 9"/>
          <p:cNvSpPr>
            <a:spLocks noGrp="1"/>
          </p:cNvSpPr>
          <p:nvPr>
            <p:ph type="pic" sz="quarter" idx="13" hasCustomPrompt="1"/>
          </p:nvPr>
        </p:nvSpPr>
        <p:spPr>
          <a:xfrm>
            <a:off x="9144000" y="5105400"/>
            <a:ext cx="2438400" cy="990600"/>
          </a:xfrm>
        </p:spPr>
        <p:txBody>
          <a:bodyPr>
            <a:normAutofit/>
          </a:bodyPr>
          <a:lstStyle>
            <a:lvl1pPr marL="0" indent="0" algn="ctr" latinLnBrk="0">
              <a:buNone/>
              <a:defRPr lang="ru-RU" sz="2000" baseline="0"/>
            </a:lvl1pPr>
          </a:lstStyle>
          <a:p>
            <a:r>
              <a:rPr lang="ru-RU"/>
              <a:t>Эмблема организации</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p>
        </p:txBody>
      </p:sp>
      <p:sp>
        <p:nvSpPr>
          <p:cNvPr id="3" name="Date Placeholder 2"/>
          <p:cNvSpPr>
            <a:spLocks noGrp="1"/>
          </p:cNvSpPr>
          <p:nvPr>
            <p:ph type="dt" sz="half" idx="10"/>
          </p:nvPr>
        </p:nvSpPr>
        <p:spPr/>
        <p:txBody>
          <a:bodyPr/>
          <a:lstStyle/>
          <a:p>
            <a:fld id="{757B281C-5159-4971-8228-52B9A72E9ED2}" type="datetimeFigureOut">
              <a:pPr/>
              <a:t>10.02.2024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3D6E5A2-EC83-451F-A719-9AC1370DD5CF}" type="slidenum">
              <a:pPr/>
              <a:t>‹#›</a:t>
            </a:fld>
            <a:endParaRPr lang="ru-RU"/>
          </a:p>
        </p:txBody>
      </p:sp>
    </p:spTree>
  </p:cSld>
  <p:clrMapOvr>
    <a:masterClrMapping/>
  </p:clrMapOvr>
  <p:transitio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Пустой">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pPr/>
              <a:t>10.02.2024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3D6E5A2-EC83-451F-A719-9AC1370DD5CF}" type="slidenum">
              <a:pPr/>
              <a:t>‹#›</a:t>
            </a:fld>
            <a:endParaRPr lang="ru-RU"/>
          </a:p>
        </p:txBody>
      </p:sp>
    </p:spTree>
  </p:cSld>
  <p:clrMapOvr>
    <a:masterClrMapping/>
  </p:clrMapOvr>
  <p:transition spd="slow">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Только фон">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8058" y="0"/>
            <a:ext cx="12133943" cy="6879771"/>
          </a:xfrm>
          <a:prstGeom prst="rect">
            <a:avLst/>
          </a:prstGeom>
        </p:spPr>
      </p:pic>
      <p:sp>
        <p:nvSpPr>
          <p:cNvPr id="3" name="Date Placeholder 3"/>
          <p:cNvSpPr>
            <a:spLocks noGrp="1"/>
          </p:cNvSpPr>
          <p:nvPr>
            <p:ph type="dt" sz="half" idx="10"/>
          </p:nvPr>
        </p:nvSpPr>
        <p:spPr>
          <a:xfrm>
            <a:off x="1016000" y="6356351"/>
            <a:ext cx="2844800" cy="365125"/>
          </a:xfrm>
        </p:spPr>
        <p:txBody>
          <a:bodyPr/>
          <a:lstStyle/>
          <a:p>
            <a:fld id="{757B281C-5159-4971-8228-52B9A72E9ED2}" type="datetimeFigureOut">
              <a:pPr/>
              <a:t>10.02.2024</a:t>
            </a:fld>
            <a:endParaRPr lang="ru-RU"/>
          </a:p>
        </p:txBody>
      </p:sp>
      <p:sp>
        <p:nvSpPr>
          <p:cNvPr id="4" name="Footer Placeholder 4"/>
          <p:cNvSpPr>
            <a:spLocks noGrp="1"/>
          </p:cNvSpPr>
          <p:nvPr>
            <p:ph type="ftr" sz="quarter" idx="11"/>
          </p:nvPr>
        </p:nvSpPr>
        <p:spPr>
          <a:xfrm>
            <a:off x="4470400" y="6356351"/>
            <a:ext cx="3860800" cy="365125"/>
          </a:xfrm>
        </p:spPr>
        <p:txBody>
          <a:bodyPr/>
          <a:lstStyle/>
          <a:p>
            <a:endParaRPr lang="ru-RU"/>
          </a:p>
        </p:txBody>
      </p:sp>
      <p:sp>
        <p:nvSpPr>
          <p:cNvPr id="5" name="Slide Number Placeholder 5"/>
          <p:cNvSpPr>
            <a:spLocks noGrp="1"/>
          </p:cNvSpPr>
          <p:nvPr>
            <p:ph type="sldNum" sz="quarter" idx="12"/>
          </p:nvPr>
        </p:nvSpPr>
        <p:spPr>
          <a:xfrm>
            <a:off x="8940800" y="6356351"/>
            <a:ext cx="2844800" cy="365125"/>
          </a:xfrm>
        </p:spPr>
        <p:txBody>
          <a:bodyPr/>
          <a:lstStyle/>
          <a:p>
            <a:fld id="{33D6E5A2-EC83-451F-A719-9AC1370DD5CF}" type="slidenum">
              <a:pPr/>
              <a:t>‹#›</a:t>
            </a:fld>
            <a:endParaRPr lang="ru-RU"/>
          </a:p>
        </p:txBody>
      </p:sp>
    </p:spTree>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Заголовок раздела">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8058" y="0"/>
            <a:ext cx="12133943"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4684632" y="-4705653"/>
            <a:ext cx="2819400" cy="12230708"/>
          </a:xfrm>
          <a:prstGeom prst="rect">
            <a:avLst/>
          </a:prstGeom>
        </p:spPr>
      </p:pic>
      <p:sp>
        <p:nvSpPr>
          <p:cNvPr id="2" name="Title 1"/>
          <p:cNvSpPr>
            <a:spLocks noGrp="1"/>
          </p:cNvSpPr>
          <p:nvPr>
            <p:ph type="title" hasCustomPrompt="1"/>
          </p:nvPr>
        </p:nvSpPr>
        <p:spPr>
          <a:xfrm>
            <a:off x="6096000" y="3048000"/>
            <a:ext cx="5791200" cy="1362075"/>
          </a:xfrm>
        </p:spPr>
        <p:txBody>
          <a:bodyPr anchor="b" anchorCtr="0"/>
          <a:lstStyle>
            <a:lvl1pPr algn="l" latinLnBrk="0">
              <a:defRPr lang="ru-RU" sz="4000" b="1" cap="small" baseline="0">
                <a:solidFill>
                  <a:srgbClr val="003300"/>
                </a:solidFill>
              </a:defRPr>
            </a:lvl1pPr>
          </a:lstStyle>
          <a:p>
            <a:r>
              <a:rPr lang="ru-RU"/>
              <a:t>Образец заголовка</a:t>
            </a:r>
          </a:p>
        </p:txBody>
      </p:sp>
      <p:sp>
        <p:nvSpPr>
          <p:cNvPr id="4" name="Date Placeholder 3"/>
          <p:cNvSpPr>
            <a:spLocks noGrp="1"/>
          </p:cNvSpPr>
          <p:nvPr>
            <p:ph type="dt" sz="half" idx="10"/>
          </p:nvPr>
        </p:nvSpPr>
        <p:spPr/>
        <p:txBody>
          <a:bodyPr/>
          <a:lstStyle/>
          <a:p>
            <a:fld id="{757B281C-5159-4971-8228-52B9A72E9ED2}" type="datetimeFigureOut">
              <a:pPr/>
              <a:t>10.02.2024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3D6E5A2-EC83-451F-A719-9AC1370DD5CF}" type="slidenum">
              <a:pPr/>
              <a:t>‹#›</a:t>
            </a:fld>
            <a:endParaRPr lang="ru-RU"/>
          </a:p>
        </p:txBody>
      </p:sp>
      <p:sp>
        <p:nvSpPr>
          <p:cNvPr id="10" name="Picture Placeholder 9"/>
          <p:cNvSpPr>
            <a:spLocks noGrp="1"/>
          </p:cNvSpPr>
          <p:nvPr>
            <p:ph type="pic" sz="quarter" idx="13" hasCustomPrompt="1"/>
          </p:nvPr>
        </p:nvSpPr>
        <p:spPr>
          <a:xfrm>
            <a:off x="9042400" y="5334000"/>
            <a:ext cx="2844800" cy="990600"/>
          </a:xfrm>
        </p:spPr>
        <p:txBody>
          <a:bodyPr>
            <a:normAutofit/>
          </a:bodyPr>
          <a:lstStyle>
            <a:lvl1pPr marL="0" indent="0" algn="ctr" latinLnBrk="0">
              <a:buNone/>
              <a:defRPr lang="ru-RU" sz="1800"/>
            </a:lvl1pPr>
          </a:lstStyle>
          <a:p>
            <a:r>
              <a:rPr lang="ru-RU"/>
              <a:t>Эмблема организации</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16000" y="269632"/>
            <a:ext cx="10769600" cy="1143000"/>
          </a:xfrm>
        </p:spPr>
        <p:txBody>
          <a:bodyPr anchor="ctr" anchorCtr="0"/>
          <a:lstStyle>
            <a:lvl1pPr algn="l" latinLnBrk="0">
              <a:defRPr lang="ru-RU"/>
            </a:lvl1pPr>
          </a:lstStyle>
          <a:p>
            <a:r>
              <a:rPr lang="ru-RU"/>
              <a:t>Образец заголовка</a:t>
            </a:r>
          </a:p>
        </p:txBody>
      </p:sp>
      <p:sp>
        <p:nvSpPr>
          <p:cNvPr id="3" name="Content Placeholder 2"/>
          <p:cNvSpPr>
            <a:spLocks noGrp="1"/>
          </p:cNvSpPr>
          <p:nvPr>
            <p:ph idx="1"/>
          </p:nvPr>
        </p:nvSpPr>
        <p:spPr>
          <a:xfrm>
            <a:off x="1016000" y="1596413"/>
            <a:ext cx="10769600" cy="4297363"/>
          </a:xfrm>
        </p:spPr>
        <p:txBody>
          <a:bodyPr>
            <a:normAutofit/>
          </a:bodyPr>
          <a:lstStyle>
            <a:lvl1pPr latinLnBrk="0">
              <a:defRPr lang="ru-RU" sz="3200">
                <a:latin typeface="+mn-lt"/>
              </a:defRPr>
            </a:lvl1pPr>
            <a:lvl2pPr latinLnBrk="0">
              <a:defRPr lang="ru-RU" sz="2800">
                <a:latin typeface="+mn-lt"/>
              </a:defRPr>
            </a:lvl2pPr>
            <a:lvl3pPr latinLnBrk="0">
              <a:defRPr lang="ru-RU" sz="2400">
                <a:latin typeface="+mn-lt"/>
              </a:defRPr>
            </a:lvl3pPr>
            <a:lvl4pPr latinLnBrk="0">
              <a:defRPr lang="ru-RU" sz="2400">
                <a:latin typeface="+mn-lt"/>
              </a:defRPr>
            </a:lvl4pPr>
            <a:lvl5pPr latinLnBrk="0">
              <a:defRPr lang="ru-RU" sz="2400">
                <a:latin typeface="+mn-lt"/>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Date Placeholder 3"/>
          <p:cNvSpPr>
            <a:spLocks noGrp="1"/>
          </p:cNvSpPr>
          <p:nvPr>
            <p:ph type="dt" sz="half" idx="10"/>
          </p:nvPr>
        </p:nvSpPr>
        <p:spPr/>
        <p:txBody>
          <a:bodyPr/>
          <a:lstStyle/>
          <a:p>
            <a:fld id="{757B281C-5159-4971-8228-52B9A72E9ED2}" type="datetimeFigureOut">
              <a:pPr/>
              <a:t>10.02.2024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8940800" y="6356351"/>
            <a:ext cx="2844800" cy="365125"/>
          </a:xfrm>
        </p:spPr>
        <p:txBody>
          <a:bodyPr/>
          <a:lstStyle/>
          <a:p>
            <a:fld id="{33D6E5A2-EC83-451F-A719-9AC1370DD5CF}" type="slidenum">
              <a:pPr/>
              <a:t>‹#›</a:t>
            </a:fld>
            <a:endParaRPr lang="ru-RU"/>
          </a:p>
        </p:txBody>
      </p:sp>
    </p:spTree>
  </p:cSld>
  <p:clrMapOvr>
    <a:masterClrMapping/>
  </p:clrMapOvr>
  <p:transitio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p>
        </p:txBody>
      </p:sp>
      <p:sp>
        <p:nvSpPr>
          <p:cNvPr id="3" name="Content Placeholder 2"/>
          <p:cNvSpPr>
            <a:spLocks noGrp="1"/>
          </p:cNvSpPr>
          <p:nvPr>
            <p:ph sz="half" idx="1"/>
          </p:nvPr>
        </p:nvSpPr>
        <p:spPr>
          <a:xfrm>
            <a:off x="914400" y="1600201"/>
            <a:ext cx="5384800" cy="4525963"/>
          </a:xfrm>
        </p:spPr>
        <p:txBody>
          <a:bodyPr/>
          <a:lstStyle>
            <a:lvl1pPr latinLnBrk="0">
              <a:defRPr lang="ru-RU" sz="2800"/>
            </a:lvl1pPr>
            <a:lvl2pPr latinLnBrk="0">
              <a:defRPr lang="ru-RU" sz="2400"/>
            </a:lvl2pPr>
            <a:lvl3pPr latinLnBrk="0">
              <a:defRPr lang="ru-RU" sz="2000"/>
            </a:lvl3pPr>
            <a:lvl4pPr latinLnBrk="0">
              <a:defRPr lang="ru-RU" sz="1800"/>
            </a:lvl4pPr>
            <a:lvl5pPr latinLnBrk="0">
              <a:defRPr lang="ru-RU" sz="1800"/>
            </a:lvl5pPr>
            <a:lvl6pPr latinLnBrk="0">
              <a:defRPr lang="ru-RU" sz="1800"/>
            </a:lvl6pPr>
            <a:lvl7pPr latinLnBrk="0">
              <a:defRPr lang="ru-RU" sz="1800"/>
            </a:lvl7pPr>
            <a:lvl8pPr latinLnBrk="0">
              <a:defRPr lang="ru-RU" sz="1800"/>
            </a:lvl8pPr>
            <a:lvl9pPr latinLnBrk="0">
              <a:defRPr lang="ru-RU"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Content Placeholder 3"/>
          <p:cNvSpPr>
            <a:spLocks noGrp="1"/>
          </p:cNvSpPr>
          <p:nvPr>
            <p:ph sz="half" idx="2"/>
          </p:nvPr>
        </p:nvSpPr>
        <p:spPr>
          <a:xfrm>
            <a:off x="6502400" y="1600201"/>
            <a:ext cx="5384800" cy="4525963"/>
          </a:xfrm>
        </p:spPr>
        <p:txBody>
          <a:bodyPr/>
          <a:lstStyle>
            <a:lvl1pPr latinLnBrk="0">
              <a:defRPr lang="ru-RU" sz="2800"/>
            </a:lvl1pPr>
            <a:lvl2pPr latinLnBrk="0">
              <a:defRPr lang="ru-RU" sz="2400"/>
            </a:lvl2pPr>
            <a:lvl3pPr latinLnBrk="0">
              <a:defRPr lang="ru-RU" sz="2000"/>
            </a:lvl3pPr>
            <a:lvl4pPr latinLnBrk="0">
              <a:defRPr lang="ru-RU" sz="1800"/>
            </a:lvl4pPr>
            <a:lvl5pPr latinLnBrk="0">
              <a:defRPr lang="ru-RU" sz="1800"/>
            </a:lvl5pPr>
            <a:lvl6pPr latinLnBrk="0">
              <a:defRPr lang="ru-RU" sz="1800"/>
            </a:lvl6pPr>
            <a:lvl7pPr latinLnBrk="0">
              <a:defRPr lang="ru-RU" sz="1800"/>
            </a:lvl7pPr>
            <a:lvl8pPr latinLnBrk="0">
              <a:defRPr lang="ru-RU" sz="1800"/>
            </a:lvl8pPr>
            <a:lvl9pPr latinLnBrk="0">
              <a:defRPr lang="ru-RU"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Date Placeholder 4"/>
          <p:cNvSpPr>
            <a:spLocks noGrp="1"/>
          </p:cNvSpPr>
          <p:nvPr>
            <p:ph type="dt" sz="half" idx="10"/>
          </p:nvPr>
        </p:nvSpPr>
        <p:spPr/>
        <p:txBody>
          <a:bodyPr/>
          <a:lstStyle/>
          <a:p>
            <a:fld id="{757B281C-5159-4971-8228-52B9A72E9ED2}" type="datetimeFigureOut">
              <a:pPr/>
              <a:t>10.02.2024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3D6E5A2-EC83-451F-A719-9AC1370DD5CF}" type="slidenum">
              <a:pPr/>
              <a:t>‹#›</a:t>
            </a:fld>
            <a:endParaRPr lang="ru-RU"/>
          </a:p>
        </p:txBody>
      </p:sp>
    </p:spTree>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latinLnBrk="0">
              <a:defRPr lang="ru-RU"/>
            </a:lvl1pPr>
          </a:lstStyle>
          <a:p>
            <a:r>
              <a:rPr lang="ru-RU"/>
              <a:t>Образец заголовка</a:t>
            </a:r>
          </a:p>
        </p:txBody>
      </p:sp>
      <p:sp>
        <p:nvSpPr>
          <p:cNvPr id="3" name="Text Placeholder 2"/>
          <p:cNvSpPr>
            <a:spLocks noGrp="1"/>
          </p:cNvSpPr>
          <p:nvPr>
            <p:ph type="body" idx="1"/>
          </p:nvPr>
        </p:nvSpPr>
        <p:spPr>
          <a:xfrm>
            <a:off x="914400" y="1535113"/>
            <a:ext cx="5386917" cy="639762"/>
          </a:xfrm>
        </p:spPr>
        <p:txBody>
          <a:bodyPr anchor="b"/>
          <a:lstStyle>
            <a:lvl1pPr marL="0" indent="0" latinLnBrk="0">
              <a:buNone/>
              <a:defRPr lang="ru-RU" sz="2400" b="1"/>
            </a:lvl1pPr>
            <a:lvl2pPr marL="457200" indent="0" latinLnBrk="0">
              <a:buNone/>
              <a:defRPr lang="ru-RU" sz="2000" b="1"/>
            </a:lvl2pPr>
            <a:lvl3pPr marL="914400" indent="0" latinLnBrk="0">
              <a:buNone/>
              <a:defRPr lang="ru-RU" sz="1800" b="1"/>
            </a:lvl3pPr>
            <a:lvl4pPr marL="1371600" indent="0" latinLnBrk="0">
              <a:buNone/>
              <a:defRPr lang="ru-RU" sz="1600" b="1"/>
            </a:lvl4pPr>
            <a:lvl5pPr marL="1828800" indent="0" latinLnBrk="0">
              <a:buNone/>
              <a:defRPr lang="ru-RU" sz="1600" b="1"/>
            </a:lvl5pPr>
            <a:lvl6pPr marL="2286000" indent="0" latinLnBrk="0">
              <a:buNone/>
              <a:defRPr lang="ru-RU" sz="1600" b="1"/>
            </a:lvl6pPr>
            <a:lvl7pPr marL="2743200" indent="0" latinLnBrk="0">
              <a:buNone/>
              <a:defRPr lang="ru-RU" sz="1600" b="1"/>
            </a:lvl7pPr>
            <a:lvl8pPr marL="3200400" indent="0" latinLnBrk="0">
              <a:buNone/>
              <a:defRPr lang="ru-RU" sz="1600" b="1"/>
            </a:lvl8pPr>
            <a:lvl9pPr marL="3657600" indent="0" latinLnBrk="0">
              <a:buNone/>
              <a:defRPr lang="ru-RU" sz="1600" b="1"/>
            </a:lvl9pPr>
          </a:lstStyle>
          <a:p>
            <a:pPr lvl="0"/>
            <a:r>
              <a:rPr lang="ru-RU"/>
              <a:t>Образец текста</a:t>
            </a:r>
          </a:p>
        </p:txBody>
      </p:sp>
      <p:sp>
        <p:nvSpPr>
          <p:cNvPr id="4" name="Content Placeholder 3"/>
          <p:cNvSpPr>
            <a:spLocks noGrp="1"/>
          </p:cNvSpPr>
          <p:nvPr>
            <p:ph sz="half" idx="2"/>
          </p:nvPr>
        </p:nvSpPr>
        <p:spPr>
          <a:xfrm>
            <a:off x="914400" y="2174875"/>
            <a:ext cx="5386917" cy="3951288"/>
          </a:xfrm>
        </p:spPr>
        <p:txBody>
          <a:bodyPr/>
          <a:lstStyle>
            <a:lvl1pPr latinLnBrk="0">
              <a:defRPr lang="ru-RU" sz="2400"/>
            </a:lvl1pPr>
            <a:lvl2pPr latinLnBrk="0">
              <a:defRPr lang="ru-RU" sz="2000"/>
            </a:lvl2pPr>
            <a:lvl3pPr latinLnBrk="0">
              <a:defRPr lang="ru-RU" sz="1800"/>
            </a:lvl3pPr>
            <a:lvl4pPr latinLnBrk="0">
              <a:defRPr lang="ru-RU" sz="1600"/>
            </a:lvl4pPr>
            <a:lvl5pPr latinLnBrk="0">
              <a:defRPr lang="ru-RU" sz="1600"/>
            </a:lvl5pPr>
            <a:lvl6pPr latinLnBrk="0">
              <a:defRPr lang="ru-RU" sz="1600"/>
            </a:lvl6pPr>
            <a:lvl7pPr latinLnBrk="0">
              <a:defRPr lang="ru-RU" sz="1600"/>
            </a:lvl7pPr>
            <a:lvl8pPr latinLnBrk="0">
              <a:defRPr lang="ru-RU" sz="1600"/>
            </a:lvl8pPr>
            <a:lvl9pPr latinLnBrk="0">
              <a:defRPr lang="ru-RU"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Text Placeholder 4"/>
          <p:cNvSpPr>
            <a:spLocks noGrp="1"/>
          </p:cNvSpPr>
          <p:nvPr>
            <p:ph type="body" sz="quarter" idx="3"/>
          </p:nvPr>
        </p:nvSpPr>
        <p:spPr>
          <a:xfrm>
            <a:off x="6498168" y="1535113"/>
            <a:ext cx="5389033" cy="639762"/>
          </a:xfrm>
        </p:spPr>
        <p:txBody>
          <a:bodyPr anchor="b"/>
          <a:lstStyle>
            <a:lvl1pPr marL="0" indent="0" latinLnBrk="0">
              <a:buNone/>
              <a:defRPr lang="ru-RU" sz="2400" b="1"/>
            </a:lvl1pPr>
            <a:lvl2pPr marL="457200" indent="0" latinLnBrk="0">
              <a:buNone/>
              <a:defRPr lang="ru-RU" sz="2000" b="1"/>
            </a:lvl2pPr>
            <a:lvl3pPr marL="914400" indent="0" latinLnBrk="0">
              <a:buNone/>
              <a:defRPr lang="ru-RU" sz="1800" b="1"/>
            </a:lvl3pPr>
            <a:lvl4pPr marL="1371600" indent="0" latinLnBrk="0">
              <a:buNone/>
              <a:defRPr lang="ru-RU" sz="1600" b="1"/>
            </a:lvl4pPr>
            <a:lvl5pPr marL="1828800" indent="0" latinLnBrk="0">
              <a:buNone/>
              <a:defRPr lang="ru-RU" sz="1600" b="1"/>
            </a:lvl5pPr>
            <a:lvl6pPr marL="2286000" indent="0" latinLnBrk="0">
              <a:buNone/>
              <a:defRPr lang="ru-RU" sz="1600" b="1"/>
            </a:lvl6pPr>
            <a:lvl7pPr marL="2743200" indent="0" latinLnBrk="0">
              <a:buNone/>
              <a:defRPr lang="ru-RU" sz="1600" b="1"/>
            </a:lvl7pPr>
            <a:lvl8pPr marL="3200400" indent="0" latinLnBrk="0">
              <a:buNone/>
              <a:defRPr lang="ru-RU" sz="1600" b="1"/>
            </a:lvl8pPr>
            <a:lvl9pPr marL="3657600" indent="0" latinLnBrk="0">
              <a:buNone/>
              <a:defRPr lang="ru-RU" sz="1600" b="1"/>
            </a:lvl9pPr>
          </a:lstStyle>
          <a:p>
            <a:pPr lvl="0"/>
            <a:r>
              <a:rPr lang="ru-RU"/>
              <a:t>Образец текста</a:t>
            </a:r>
          </a:p>
        </p:txBody>
      </p:sp>
      <p:sp>
        <p:nvSpPr>
          <p:cNvPr id="6" name="Content Placeholder 5"/>
          <p:cNvSpPr>
            <a:spLocks noGrp="1"/>
          </p:cNvSpPr>
          <p:nvPr>
            <p:ph sz="quarter" idx="4"/>
          </p:nvPr>
        </p:nvSpPr>
        <p:spPr>
          <a:xfrm>
            <a:off x="6498168" y="2174875"/>
            <a:ext cx="5389033" cy="3951288"/>
          </a:xfrm>
        </p:spPr>
        <p:txBody>
          <a:bodyPr/>
          <a:lstStyle>
            <a:lvl1pPr latinLnBrk="0">
              <a:defRPr lang="ru-RU" sz="2400"/>
            </a:lvl1pPr>
            <a:lvl2pPr latinLnBrk="0">
              <a:defRPr lang="ru-RU" sz="2000"/>
            </a:lvl2pPr>
            <a:lvl3pPr latinLnBrk="0">
              <a:defRPr lang="ru-RU" sz="1800"/>
            </a:lvl3pPr>
            <a:lvl4pPr latinLnBrk="0">
              <a:defRPr lang="ru-RU" sz="1600"/>
            </a:lvl4pPr>
            <a:lvl5pPr latinLnBrk="0">
              <a:defRPr lang="ru-RU" sz="1600"/>
            </a:lvl5pPr>
            <a:lvl6pPr latinLnBrk="0">
              <a:defRPr lang="ru-RU" sz="1600"/>
            </a:lvl6pPr>
            <a:lvl7pPr latinLnBrk="0">
              <a:defRPr lang="ru-RU" sz="1600"/>
            </a:lvl7pPr>
            <a:lvl8pPr latinLnBrk="0">
              <a:defRPr lang="ru-RU" sz="1600"/>
            </a:lvl8pPr>
            <a:lvl9pPr latinLnBrk="0">
              <a:defRPr lang="ru-RU"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Date Placeholder 6"/>
          <p:cNvSpPr>
            <a:spLocks noGrp="1"/>
          </p:cNvSpPr>
          <p:nvPr>
            <p:ph type="dt" sz="half" idx="10"/>
          </p:nvPr>
        </p:nvSpPr>
        <p:spPr/>
        <p:txBody>
          <a:bodyPr/>
          <a:lstStyle/>
          <a:p>
            <a:fld id="{757B281C-5159-4971-8228-52B9A72E9ED2}" type="datetimeFigureOut">
              <a:pPr/>
              <a:t>10.02.2024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3D6E5A2-EC83-451F-A719-9AC1370DD5CF}" type="slidenum">
              <a:pPr/>
              <a:t>‹#›</a:t>
            </a:fld>
            <a:endParaRPr lang="ru-RU"/>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4401" y="273050"/>
            <a:ext cx="4011084" cy="1162050"/>
          </a:xfrm>
        </p:spPr>
        <p:txBody>
          <a:bodyPr anchor="b"/>
          <a:lstStyle>
            <a:lvl1pPr algn="l" latinLnBrk="0">
              <a:defRPr lang="ru-RU" sz="2000" b="1"/>
            </a:lvl1pPr>
          </a:lstStyle>
          <a:p>
            <a:r>
              <a:rPr lang="ru-RU"/>
              <a:t>Образец заголовка</a:t>
            </a:r>
          </a:p>
        </p:txBody>
      </p:sp>
      <p:sp>
        <p:nvSpPr>
          <p:cNvPr id="3" name="Content Placeholder 2"/>
          <p:cNvSpPr>
            <a:spLocks noGrp="1"/>
          </p:cNvSpPr>
          <p:nvPr>
            <p:ph idx="1"/>
          </p:nvPr>
        </p:nvSpPr>
        <p:spPr>
          <a:xfrm>
            <a:off x="5071533" y="273051"/>
            <a:ext cx="6815667" cy="5853113"/>
          </a:xfrm>
        </p:spPr>
        <p:txBody>
          <a:bodyPr/>
          <a:lstStyle>
            <a:lvl1pPr latinLnBrk="0">
              <a:defRPr lang="ru-RU" sz="3200"/>
            </a:lvl1pPr>
            <a:lvl2pPr latinLnBrk="0">
              <a:defRPr lang="ru-RU" sz="2800"/>
            </a:lvl2pPr>
            <a:lvl3pPr latinLnBrk="0">
              <a:defRPr lang="ru-RU" sz="2400"/>
            </a:lvl3pPr>
            <a:lvl4pPr latinLnBrk="0">
              <a:defRPr lang="ru-RU" sz="2000"/>
            </a:lvl4pPr>
            <a:lvl5pPr latinLnBrk="0">
              <a:defRPr lang="ru-RU" sz="2000"/>
            </a:lvl5pPr>
            <a:lvl6pPr latinLnBrk="0">
              <a:defRPr lang="ru-RU" sz="2000"/>
            </a:lvl6pPr>
            <a:lvl7pPr latinLnBrk="0">
              <a:defRPr lang="ru-RU" sz="2000"/>
            </a:lvl7pPr>
            <a:lvl8pPr latinLnBrk="0">
              <a:defRPr lang="ru-RU" sz="2000"/>
            </a:lvl8pPr>
            <a:lvl9pPr latinLnBrk="0">
              <a:defRPr lang="ru-RU"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Text Placeholder 3"/>
          <p:cNvSpPr>
            <a:spLocks noGrp="1"/>
          </p:cNvSpPr>
          <p:nvPr>
            <p:ph type="body" sz="half" idx="2"/>
          </p:nvPr>
        </p:nvSpPr>
        <p:spPr>
          <a:xfrm>
            <a:off x="914401" y="1435101"/>
            <a:ext cx="4011084" cy="4691063"/>
          </a:xfrm>
        </p:spPr>
        <p:txBody>
          <a:bodyPr/>
          <a:lstStyle>
            <a:lvl1pPr marL="0" indent="0" latinLnBrk="0">
              <a:buNone/>
              <a:defRPr lang="ru-RU" sz="1400"/>
            </a:lvl1pPr>
            <a:lvl2pPr marL="457200" indent="0" latinLnBrk="0">
              <a:buNone/>
              <a:defRPr lang="ru-RU" sz="1200"/>
            </a:lvl2pPr>
            <a:lvl3pPr marL="914400" indent="0" latinLnBrk="0">
              <a:buNone/>
              <a:defRPr lang="ru-RU" sz="1000"/>
            </a:lvl3pPr>
            <a:lvl4pPr marL="1371600" indent="0" latinLnBrk="0">
              <a:buNone/>
              <a:defRPr lang="ru-RU" sz="900"/>
            </a:lvl4pPr>
            <a:lvl5pPr marL="1828800" indent="0" latinLnBrk="0">
              <a:buNone/>
              <a:defRPr lang="ru-RU" sz="900"/>
            </a:lvl5pPr>
            <a:lvl6pPr marL="2286000" indent="0" latinLnBrk="0">
              <a:buNone/>
              <a:defRPr lang="ru-RU" sz="900"/>
            </a:lvl6pPr>
            <a:lvl7pPr marL="2743200" indent="0" latinLnBrk="0">
              <a:buNone/>
              <a:defRPr lang="ru-RU" sz="900"/>
            </a:lvl7pPr>
            <a:lvl8pPr marL="3200400" indent="0" latinLnBrk="0">
              <a:buNone/>
              <a:defRPr lang="ru-RU" sz="900"/>
            </a:lvl8pPr>
            <a:lvl9pPr marL="3657600" indent="0" latinLnBrk="0">
              <a:buNone/>
              <a:defRPr lang="ru-RU" sz="900"/>
            </a:lvl9pPr>
          </a:lstStyle>
          <a:p>
            <a:pPr lvl="0"/>
            <a:r>
              <a:rPr lang="ru-RU"/>
              <a:t>Образец текста</a:t>
            </a:r>
          </a:p>
        </p:txBody>
      </p:sp>
      <p:sp>
        <p:nvSpPr>
          <p:cNvPr id="5" name="Date Placeholder 4"/>
          <p:cNvSpPr>
            <a:spLocks noGrp="1"/>
          </p:cNvSpPr>
          <p:nvPr>
            <p:ph type="dt" sz="half" idx="10"/>
          </p:nvPr>
        </p:nvSpPr>
        <p:spPr/>
        <p:txBody>
          <a:bodyPr/>
          <a:lstStyle/>
          <a:p>
            <a:fld id="{757B281C-5159-4971-8228-52B9A72E9ED2}" type="datetimeFigureOut">
              <a:pPr/>
              <a:t>10.02.2024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3D6E5A2-EC83-451F-A719-9AC1370DD5CF}" type="slidenum">
              <a:pPr/>
              <a:t>‹#›</a:t>
            </a:fld>
            <a:endParaRPr lang="ru-RU"/>
          </a:p>
        </p:txBody>
      </p:sp>
    </p:spTree>
  </p:cSld>
  <p:clrMapOvr>
    <a:masterClrMapping/>
  </p:clrMapOvr>
  <p:transitio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latinLnBrk="0">
              <a:defRPr lang="ru-RU" sz="2000" b="1"/>
            </a:lvl1pPr>
          </a:lstStyle>
          <a:p>
            <a:r>
              <a:rPr lang="ru-RU"/>
              <a:t>Образец заголовка</a:t>
            </a:r>
          </a:p>
        </p:txBody>
      </p:sp>
      <p:sp>
        <p:nvSpPr>
          <p:cNvPr id="3" name="Picture Placeholder 2"/>
          <p:cNvSpPr>
            <a:spLocks noGrp="1"/>
          </p:cNvSpPr>
          <p:nvPr>
            <p:ph type="pic" idx="1"/>
          </p:nvPr>
        </p:nvSpPr>
        <p:spPr>
          <a:xfrm>
            <a:off x="2389717" y="612775"/>
            <a:ext cx="7315200" cy="4114800"/>
          </a:xfrm>
        </p:spPr>
        <p:txBody>
          <a:bodyPr/>
          <a:lstStyle>
            <a:lvl1pPr marL="0" indent="0" latinLnBrk="0">
              <a:buNone/>
              <a:defRPr lang="ru-RU" sz="3200"/>
            </a:lvl1pPr>
            <a:lvl2pPr marL="457200" indent="0" latinLnBrk="0">
              <a:buNone/>
              <a:defRPr lang="ru-RU" sz="2800"/>
            </a:lvl2pPr>
            <a:lvl3pPr marL="914400" indent="0" latinLnBrk="0">
              <a:buNone/>
              <a:defRPr lang="ru-RU" sz="2400"/>
            </a:lvl3pPr>
            <a:lvl4pPr marL="1371600" indent="0" latinLnBrk="0">
              <a:buNone/>
              <a:defRPr lang="ru-RU" sz="2000"/>
            </a:lvl4pPr>
            <a:lvl5pPr marL="1828800" indent="0" latinLnBrk="0">
              <a:buNone/>
              <a:defRPr lang="ru-RU" sz="2000"/>
            </a:lvl5pPr>
            <a:lvl6pPr marL="2286000" indent="0" latinLnBrk="0">
              <a:buNone/>
              <a:defRPr lang="ru-RU" sz="2000"/>
            </a:lvl6pPr>
            <a:lvl7pPr marL="2743200" indent="0" latinLnBrk="0">
              <a:buNone/>
              <a:defRPr lang="ru-RU" sz="2000"/>
            </a:lvl7pPr>
            <a:lvl8pPr marL="3200400" indent="0" latinLnBrk="0">
              <a:buNone/>
              <a:defRPr lang="ru-RU" sz="2000"/>
            </a:lvl8pPr>
            <a:lvl9pPr marL="3657600" indent="0" latinLnBrk="0">
              <a:buNone/>
              <a:defRPr lang="ru-RU" sz="2000"/>
            </a:lvl9pPr>
          </a:lstStyle>
          <a:p>
            <a:r>
              <a:rPr lang="ru-RU"/>
              <a:t>Вставка рисунка</a:t>
            </a:r>
          </a:p>
        </p:txBody>
      </p:sp>
      <p:sp>
        <p:nvSpPr>
          <p:cNvPr id="4" name="Text Placeholder 3"/>
          <p:cNvSpPr>
            <a:spLocks noGrp="1"/>
          </p:cNvSpPr>
          <p:nvPr>
            <p:ph type="body" sz="half" idx="2"/>
          </p:nvPr>
        </p:nvSpPr>
        <p:spPr>
          <a:xfrm>
            <a:off x="2389717" y="5367338"/>
            <a:ext cx="7315200" cy="804862"/>
          </a:xfrm>
        </p:spPr>
        <p:txBody>
          <a:bodyPr/>
          <a:lstStyle>
            <a:lvl1pPr marL="0" indent="0" latinLnBrk="0">
              <a:buNone/>
              <a:defRPr lang="ru-RU" sz="1400"/>
            </a:lvl1pPr>
            <a:lvl2pPr marL="457200" indent="0" latinLnBrk="0">
              <a:buNone/>
              <a:defRPr lang="ru-RU" sz="1200"/>
            </a:lvl2pPr>
            <a:lvl3pPr marL="914400" indent="0" latinLnBrk="0">
              <a:buNone/>
              <a:defRPr lang="ru-RU" sz="1000"/>
            </a:lvl3pPr>
            <a:lvl4pPr marL="1371600" indent="0" latinLnBrk="0">
              <a:buNone/>
              <a:defRPr lang="ru-RU" sz="900"/>
            </a:lvl4pPr>
            <a:lvl5pPr marL="1828800" indent="0" latinLnBrk="0">
              <a:buNone/>
              <a:defRPr lang="ru-RU" sz="900"/>
            </a:lvl5pPr>
            <a:lvl6pPr marL="2286000" indent="0" latinLnBrk="0">
              <a:buNone/>
              <a:defRPr lang="ru-RU" sz="900"/>
            </a:lvl6pPr>
            <a:lvl7pPr marL="2743200" indent="0" latinLnBrk="0">
              <a:buNone/>
              <a:defRPr lang="ru-RU" sz="900"/>
            </a:lvl7pPr>
            <a:lvl8pPr marL="3200400" indent="0" latinLnBrk="0">
              <a:buNone/>
              <a:defRPr lang="ru-RU" sz="900"/>
            </a:lvl8pPr>
            <a:lvl9pPr marL="3657600" indent="0" latinLnBrk="0">
              <a:buNone/>
              <a:defRPr lang="ru-RU" sz="900"/>
            </a:lvl9pPr>
          </a:lstStyle>
          <a:p>
            <a:pPr lvl="0"/>
            <a:r>
              <a:rPr lang="ru-RU"/>
              <a:t>Образец текста</a:t>
            </a:r>
          </a:p>
        </p:txBody>
      </p:sp>
      <p:sp>
        <p:nvSpPr>
          <p:cNvPr id="5" name="Date Placeholder 4"/>
          <p:cNvSpPr>
            <a:spLocks noGrp="1"/>
          </p:cNvSpPr>
          <p:nvPr>
            <p:ph type="dt" sz="half" idx="10"/>
          </p:nvPr>
        </p:nvSpPr>
        <p:spPr/>
        <p:txBody>
          <a:bodyPr/>
          <a:lstStyle/>
          <a:p>
            <a:fld id="{757B281C-5159-4971-8228-52B9A72E9ED2}" type="datetimeFigureOut">
              <a:pPr/>
              <a:t>10.02.2024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3D6E5A2-EC83-451F-A719-9AC1370DD5CF}" type="slidenum">
              <a:pPr/>
              <a:t>‹#›</a:t>
            </a:fld>
            <a:endParaRPr lang="ru-RU"/>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Date Placeholder 3"/>
          <p:cNvSpPr>
            <a:spLocks noGrp="1"/>
          </p:cNvSpPr>
          <p:nvPr>
            <p:ph type="dt" sz="half" idx="10"/>
          </p:nvPr>
        </p:nvSpPr>
        <p:spPr/>
        <p:txBody>
          <a:bodyPr/>
          <a:lstStyle/>
          <a:p>
            <a:fld id="{757B281C-5159-4971-8228-52B9A72E9ED2}" type="datetimeFigureOut">
              <a:pPr/>
              <a:t>10.02.2024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3D6E5A2-EC83-451F-A719-9AC1370DD5CF}" type="slidenum">
              <a:pPr/>
              <a:t>‹#›</a:t>
            </a:fld>
            <a:endParaRPr lang="ru-RU"/>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274639"/>
            <a:ext cx="2743200" cy="5851525"/>
          </a:xfrm>
        </p:spPr>
        <p:txBody>
          <a:bodyPr vert="eaVert"/>
          <a:lstStyle/>
          <a:p>
            <a:r>
              <a:rPr lang="ru-RU"/>
              <a:t>Образец заголовка</a:t>
            </a:r>
          </a:p>
        </p:txBody>
      </p:sp>
      <p:sp>
        <p:nvSpPr>
          <p:cNvPr id="3" name="Vertical Text Placeholder 2"/>
          <p:cNvSpPr>
            <a:spLocks noGrp="1"/>
          </p:cNvSpPr>
          <p:nvPr>
            <p:ph type="body" orient="vert" idx="1"/>
          </p:nvPr>
        </p:nvSpPr>
        <p:spPr>
          <a:xfrm>
            <a:off x="1016000" y="274639"/>
            <a:ext cx="78232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Date Placeholder 3"/>
          <p:cNvSpPr>
            <a:spLocks noGrp="1"/>
          </p:cNvSpPr>
          <p:nvPr>
            <p:ph type="dt" sz="half" idx="10"/>
          </p:nvPr>
        </p:nvSpPr>
        <p:spPr/>
        <p:txBody>
          <a:bodyPr/>
          <a:lstStyle/>
          <a:p>
            <a:fld id="{757B281C-5159-4971-8228-52B9A72E9ED2}" type="datetimeFigureOut">
              <a:pPr/>
              <a:t>10.02.2024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3D6E5A2-EC83-451F-A719-9AC1370DD5CF}" type="slidenum">
              <a:pPr/>
              <a:t>‹#›</a:t>
            </a:fld>
            <a:endParaRPr lang="ru-RU"/>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58058" y="0"/>
            <a:ext cx="12133943" cy="6879771"/>
          </a:xfrm>
          <a:prstGeom prst="rect">
            <a:avLst/>
          </a:prstGeom>
        </p:spPr>
      </p:pic>
      <p:sp>
        <p:nvSpPr>
          <p:cNvPr id="2" name="Title Placeholder 1"/>
          <p:cNvSpPr>
            <a:spLocks noGrp="1"/>
          </p:cNvSpPr>
          <p:nvPr>
            <p:ph type="title"/>
          </p:nvPr>
        </p:nvSpPr>
        <p:spPr>
          <a:xfrm>
            <a:off x="1016000" y="274638"/>
            <a:ext cx="1076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Text Placeholder 2"/>
          <p:cNvSpPr>
            <a:spLocks noGrp="1"/>
          </p:cNvSpPr>
          <p:nvPr>
            <p:ph type="body" idx="1"/>
          </p:nvPr>
        </p:nvSpPr>
        <p:spPr>
          <a:xfrm>
            <a:off x="1016000" y="1600201"/>
            <a:ext cx="1076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Date Placeholder 3"/>
          <p:cNvSpPr>
            <a:spLocks noGrp="1"/>
          </p:cNvSpPr>
          <p:nvPr>
            <p:ph type="dt" sz="half" idx="2"/>
          </p:nvPr>
        </p:nvSpPr>
        <p:spPr>
          <a:xfrm>
            <a:off x="1016000" y="6356351"/>
            <a:ext cx="2844800" cy="365125"/>
          </a:xfrm>
          <a:prstGeom prst="rect">
            <a:avLst/>
          </a:prstGeom>
        </p:spPr>
        <p:txBody>
          <a:bodyPr vert="horz" lIns="91440" tIns="45720" rIns="91440" bIns="45720" rtlCol="0" anchor="ctr"/>
          <a:lstStyle>
            <a:lvl1pPr algn="l" latinLnBrk="0">
              <a:defRPr lang="ru-RU" sz="1200">
                <a:solidFill>
                  <a:schemeClr val="tx1">
                    <a:tint val="75000"/>
                  </a:schemeClr>
                </a:solidFill>
              </a:defRPr>
            </a:lvl1pPr>
          </a:lstStyle>
          <a:p>
            <a:fld id="{757B281C-5159-4971-8228-52B9A72E9ED2}" type="datetimeFigureOut">
              <a:pPr/>
              <a:t>10.02.2024</a:t>
            </a:fld>
            <a:endParaRPr lang="ru-RU"/>
          </a:p>
        </p:txBody>
      </p:sp>
      <p:sp>
        <p:nvSpPr>
          <p:cNvPr id="5" name="Footer Placeholder 4"/>
          <p:cNvSpPr>
            <a:spLocks noGrp="1"/>
          </p:cNvSpPr>
          <p:nvPr>
            <p:ph type="ftr" sz="quarter" idx="3"/>
          </p:nvPr>
        </p:nvSpPr>
        <p:spPr>
          <a:xfrm>
            <a:off x="4470400" y="6356351"/>
            <a:ext cx="3860800" cy="365125"/>
          </a:xfrm>
          <a:prstGeom prst="rect">
            <a:avLst/>
          </a:prstGeom>
        </p:spPr>
        <p:txBody>
          <a:bodyPr vert="horz" lIns="91440" tIns="45720" rIns="91440" bIns="45720" rtlCol="0" anchor="ctr"/>
          <a:lstStyle>
            <a:lvl1pPr algn="ctr" latinLnBrk="0">
              <a:defRPr lang="ru-RU"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940800" y="6356351"/>
            <a:ext cx="2844800" cy="365125"/>
          </a:xfrm>
          <a:prstGeom prst="rect">
            <a:avLst/>
          </a:prstGeom>
        </p:spPr>
        <p:txBody>
          <a:bodyPr vert="horz" lIns="91440" tIns="45720" rIns="91440" bIns="45720" rtlCol="0" anchor="ctr"/>
          <a:lstStyle>
            <a:lvl1pPr algn="r" latinLnBrk="0">
              <a:defRPr lang="ru-RU" sz="1200">
                <a:solidFill>
                  <a:schemeClr val="tx1">
                    <a:tint val="75000"/>
                  </a:schemeClr>
                </a:solidFill>
              </a:defRPr>
            </a:lvl1pPr>
          </a:lstStyle>
          <a:p>
            <a:fld id="{33D6E5A2-EC83-451F-A719-9AC1370DD5CF}" type="slidenum">
              <a:pPr/>
              <a:t>‹#›</a:t>
            </a:fld>
            <a:endParaRPr lang="ru-RU"/>
          </a:p>
        </p:txBody>
      </p:sp>
      <p:pic>
        <p:nvPicPr>
          <p:cNvPr id="8" name="Picture 7"/>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203199" y="-109183"/>
            <a:ext cx="1091609"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Lst>
  <p:transition spd="slow">
    <p:wipe dir="d"/>
  </p:transition>
  <p:txStyles>
    <p:titleStyle>
      <a:lvl1pPr algn="l" defTabSz="914400" rtl="0" eaLnBrk="1" latinLnBrk="0" hangingPunct="1">
        <a:spcBef>
          <a:spcPct val="0"/>
        </a:spcBef>
        <a:buNone/>
        <a:defRPr lang="ru-RU"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lang="ru-RU"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ru-RU"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ru-RU"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lang="ru-RU"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ru-RU"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lang="ru-RU"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lang="ru-RU"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lang="ru-RU"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lang="ru-RU" sz="2000" kern="1200">
          <a:solidFill>
            <a:schemeClr val="tx1"/>
          </a:solidFill>
          <a:latin typeface="+mn-lt"/>
          <a:ea typeface="+mn-ea"/>
          <a:cs typeface="+mn-cs"/>
        </a:defRPr>
      </a:lvl9pPr>
    </p:bodyStyle>
    <p:otherStyle>
      <a:defPPr>
        <a:defRPr lang="ru-RU"/>
      </a:defPPr>
      <a:lvl1pPr marL="0" algn="l" defTabSz="914400" rtl="0" eaLnBrk="1" latinLnBrk="0" hangingPunct="1">
        <a:defRPr lang="ru-RU" sz="1800" kern="1200">
          <a:solidFill>
            <a:schemeClr val="tx1"/>
          </a:solidFill>
          <a:latin typeface="+mn-lt"/>
          <a:ea typeface="+mn-ea"/>
          <a:cs typeface="+mn-cs"/>
        </a:defRPr>
      </a:lvl1pPr>
      <a:lvl2pPr marL="457200" algn="l" defTabSz="914400" rtl="0" eaLnBrk="1" latinLnBrk="0" hangingPunct="1">
        <a:defRPr lang="ru-RU" sz="1800" kern="1200">
          <a:solidFill>
            <a:schemeClr val="tx1"/>
          </a:solidFill>
          <a:latin typeface="+mn-lt"/>
          <a:ea typeface="+mn-ea"/>
          <a:cs typeface="+mn-cs"/>
        </a:defRPr>
      </a:lvl2pPr>
      <a:lvl3pPr marL="914400" algn="l" defTabSz="914400" rtl="0" eaLnBrk="1" latinLnBrk="0" hangingPunct="1">
        <a:defRPr lang="ru-RU" sz="1800" kern="1200">
          <a:solidFill>
            <a:schemeClr val="tx1"/>
          </a:solidFill>
          <a:latin typeface="+mn-lt"/>
          <a:ea typeface="+mn-ea"/>
          <a:cs typeface="+mn-cs"/>
        </a:defRPr>
      </a:lvl3pPr>
      <a:lvl4pPr marL="1371600" algn="l" defTabSz="914400" rtl="0" eaLnBrk="1" latinLnBrk="0" hangingPunct="1">
        <a:defRPr lang="ru-RU" sz="1800" kern="1200">
          <a:solidFill>
            <a:schemeClr val="tx1"/>
          </a:solidFill>
          <a:latin typeface="+mn-lt"/>
          <a:ea typeface="+mn-ea"/>
          <a:cs typeface="+mn-cs"/>
        </a:defRPr>
      </a:lvl4pPr>
      <a:lvl5pPr marL="1828800" algn="l" defTabSz="914400" rtl="0" eaLnBrk="1" latinLnBrk="0" hangingPunct="1">
        <a:defRPr lang="ru-RU" sz="1800" kern="1200">
          <a:solidFill>
            <a:schemeClr val="tx1"/>
          </a:solidFill>
          <a:latin typeface="+mn-lt"/>
          <a:ea typeface="+mn-ea"/>
          <a:cs typeface="+mn-cs"/>
        </a:defRPr>
      </a:lvl5pPr>
      <a:lvl6pPr marL="2286000" algn="l" defTabSz="914400" rtl="0" eaLnBrk="1" latinLnBrk="0" hangingPunct="1">
        <a:defRPr lang="ru-RU" sz="1800" kern="1200">
          <a:solidFill>
            <a:schemeClr val="tx1"/>
          </a:solidFill>
          <a:latin typeface="+mn-lt"/>
          <a:ea typeface="+mn-ea"/>
          <a:cs typeface="+mn-cs"/>
        </a:defRPr>
      </a:lvl6pPr>
      <a:lvl7pPr marL="2743200" algn="l" defTabSz="914400" rtl="0" eaLnBrk="1" latinLnBrk="0" hangingPunct="1">
        <a:defRPr lang="ru-RU" sz="1800" kern="1200">
          <a:solidFill>
            <a:schemeClr val="tx1"/>
          </a:solidFill>
          <a:latin typeface="+mn-lt"/>
          <a:ea typeface="+mn-ea"/>
          <a:cs typeface="+mn-cs"/>
        </a:defRPr>
      </a:lvl7pPr>
      <a:lvl8pPr marL="3200400" algn="l" defTabSz="914400" rtl="0" eaLnBrk="1" latinLnBrk="0" hangingPunct="1">
        <a:defRPr lang="ru-RU" sz="1800" kern="1200">
          <a:solidFill>
            <a:schemeClr val="tx1"/>
          </a:solidFill>
          <a:latin typeface="+mn-lt"/>
          <a:ea typeface="+mn-ea"/>
          <a:cs typeface="+mn-cs"/>
        </a:defRPr>
      </a:lvl8pPr>
      <a:lvl9pPr marL="3657600" algn="l" defTabSz="914400" rtl="0" eaLnBrk="1" latinLnBrk="0" hangingPunct="1">
        <a:defRPr lang="ru-RU"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2653785" y="65285"/>
            <a:ext cx="693856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defRPr/>
            </a:pPr>
            <a:r>
              <a:rPr lang="ru-RU" altLang="ru-RU" sz="1400" b="1" dirty="0">
                <a:effectLst>
                  <a:outerShdw blurRad="38100" dist="38100" dir="2700000" algn="tl">
                    <a:srgbClr val="000000"/>
                  </a:outerShdw>
                </a:effectLst>
              </a:rPr>
              <a:t>ФЕДЕРАЛЬНЫЕ НОРМЫ И ПРАВИЛА В ОБЛАСТИ ИСПОЛЬЗОВАНИЯ АТОМНОЙ ЭНЕРГИИ</a:t>
            </a:r>
          </a:p>
        </p:txBody>
      </p:sp>
      <p:sp>
        <p:nvSpPr>
          <p:cNvPr id="4" name="Rectangle 5"/>
          <p:cNvSpPr>
            <a:spLocks noChangeArrowheads="1"/>
          </p:cNvSpPr>
          <p:nvPr/>
        </p:nvSpPr>
        <p:spPr bwMode="auto">
          <a:xfrm>
            <a:off x="2032776" y="428351"/>
            <a:ext cx="8180587"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defRPr/>
            </a:pPr>
            <a:r>
              <a:rPr lang="ru-RU" altLang="ru-RU" b="1" dirty="0"/>
              <a:t>ПРАВИЛА ФИЗИЧЕСКОЙ ЗАЩИТЫ РАДИОАКТИВНЫХ ВЕЩЕСТВ И РАДИАЦИОННЫХ ИСТОЧНИКОВ ПРИ ИХ ТРАНСПОРТИРОВАНИИ</a:t>
            </a:r>
          </a:p>
          <a:p>
            <a:pPr algn="ctr">
              <a:defRPr/>
            </a:pPr>
            <a:r>
              <a:rPr lang="ru-RU" altLang="ru-RU" b="1" dirty="0">
                <a:effectLst>
                  <a:outerShdw blurRad="38100" dist="38100" dir="2700000" algn="tl">
                    <a:srgbClr val="000000"/>
                  </a:outerShdw>
                </a:effectLst>
              </a:rPr>
              <a:t>НП – 073 – 23</a:t>
            </a:r>
            <a:r>
              <a:rPr lang="ru-RU" altLang="ru-RU" dirty="0">
                <a:effectLst>
                  <a:outerShdw blurRad="38100" dist="38100" dir="2700000" algn="tl">
                    <a:srgbClr val="000000"/>
                  </a:outerShdw>
                </a:effectLst>
              </a:rPr>
              <a:t> </a:t>
            </a:r>
          </a:p>
        </p:txBody>
      </p:sp>
      <p:sp>
        <p:nvSpPr>
          <p:cNvPr id="67588" name="Rectangle 6"/>
          <p:cNvSpPr>
            <a:spLocks noChangeArrowheads="1"/>
          </p:cNvSpPr>
          <p:nvPr/>
        </p:nvSpPr>
        <p:spPr bwMode="auto">
          <a:xfrm>
            <a:off x="7069343" y="946889"/>
            <a:ext cx="30861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r">
              <a:spcBef>
                <a:spcPct val="0"/>
              </a:spcBef>
              <a:buClrTx/>
              <a:buFontTx/>
              <a:buNone/>
              <a:defRPr/>
            </a:pPr>
            <a:r>
              <a:rPr lang="ru-RU" altLang="ru-RU" sz="1050" dirty="0">
                <a:solidFill>
                  <a:schemeClr val="tx1"/>
                </a:solidFill>
              </a:rPr>
              <a:t>Утверждено</a:t>
            </a:r>
          </a:p>
          <a:p>
            <a:pPr algn="r">
              <a:spcBef>
                <a:spcPct val="0"/>
              </a:spcBef>
              <a:buClrTx/>
              <a:buFontTx/>
              <a:buNone/>
              <a:defRPr/>
            </a:pPr>
            <a:r>
              <a:rPr lang="ru-RU" altLang="ru-RU" sz="1050" dirty="0">
                <a:solidFill>
                  <a:schemeClr val="tx1"/>
                </a:solidFill>
              </a:rPr>
              <a:t>приказом Федеральной службы</a:t>
            </a:r>
          </a:p>
          <a:p>
            <a:pPr algn="r">
              <a:spcBef>
                <a:spcPct val="0"/>
              </a:spcBef>
              <a:buClrTx/>
              <a:buFontTx/>
              <a:buNone/>
              <a:defRPr/>
            </a:pPr>
            <a:r>
              <a:rPr lang="ru-RU" altLang="ru-RU" sz="1050" dirty="0">
                <a:solidFill>
                  <a:schemeClr val="tx1"/>
                </a:solidFill>
              </a:rPr>
              <a:t>по экологическому, технологическому</a:t>
            </a:r>
          </a:p>
          <a:p>
            <a:pPr algn="r">
              <a:spcBef>
                <a:spcPct val="0"/>
              </a:spcBef>
              <a:buClrTx/>
              <a:buFontTx/>
              <a:buNone/>
              <a:defRPr/>
            </a:pPr>
            <a:r>
              <a:rPr lang="ru-RU" altLang="ru-RU" sz="1050" dirty="0">
                <a:solidFill>
                  <a:schemeClr val="tx1"/>
                </a:solidFill>
              </a:rPr>
              <a:t>и атомному надзору</a:t>
            </a:r>
          </a:p>
          <a:p>
            <a:pPr algn="r">
              <a:spcBef>
                <a:spcPct val="0"/>
              </a:spcBef>
              <a:buClrTx/>
              <a:buFontTx/>
              <a:buNone/>
              <a:defRPr/>
            </a:pPr>
            <a:r>
              <a:rPr lang="ru-RU" altLang="ru-RU" sz="1050" dirty="0">
                <a:solidFill>
                  <a:schemeClr val="tx1"/>
                </a:solidFill>
              </a:rPr>
              <a:t>от 23 ноября 2023 г. N 416</a:t>
            </a:r>
          </a:p>
        </p:txBody>
      </p:sp>
      <p:sp>
        <p:nvSpPr>
          <p:cNvPr id="67589" name="Rectangle 7"/>
          <p:cNvSpPr>
            <a:spLocks noChangeArrowheads="1"/>
          </p:cNvSpPr>
          <p:nvPr/>
        </p:nvSpPr>
        <p:spPr bwMode="auto">
          <a:xfrm>
            <a:off x="2185322" y="1314687"/>
            <a:ext cx="429736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defRPr/>
            </a:pPr>
            <a:r>
              <a:rPr lang="ru-RU" altLang="ru-RU" sz="1400" b="1" dirty="0">
                <a:solidFill>
                  <a:srgbClr val="C00000"/>
                </a:solidFill>
              </a:rPr>
              <a:t>Введены в действие с 1 апреля 2024г.</a:t>
            </a:r>
            <a:endParaRPr lang="ru-RU" altLang="ru-RU" sz="1400" dirty="0">
              <a:solidFill>
                <a:srgbClr val="C00000"/>
              </a:solidFill>
            </a:endParaRPr>
          </a:p>
        </p:txBody>
      </p:sp>
      <p:sp>
        <p:nvSpPr>
          <p:cNvPr id="5" name="Прямоугольник 4"/>
          <p:cNvSpPr/>
          <p:nvPr/>
        </p:nvSpPr>
        <p:spPr>
          <a:xfrm>
            <a:off x="1055148" y="3974131"/>
            <a:ext cx="11071053" cy="1600566"/>
          </a:xfrm>
          <a:prstGeom prst="rect">
            <a:avLst/>
          </a:prstGeom>
        </p:spPr>
        <p:txBody>
          <a:bodyPr wrap="square">
            <a:spAutoFit/>
          </a:bodyPr>
          <a:lstStyle/>
          <a:p>
            <a:pPr indent="263525" algn="just">
              <a:lnSpc>
                <a:spcPct val="110000"/>
              </a:lnSpc>
              <a:buClr>
                <a:schemeClr val="accent1"/>
              </a:buClr>
              <a:defRPr/>
            </a:pPr>
            <a:r>
              <a:rPr lang="ru-RU" altLang="ru-RU" b="1" dirty="0">
                <a:solidFill>
                  <a:schemeClr val="tx1">
                    <a:lumMod val="95000"/>
                    <a:lumOff val="5000"/>
                  </a:schemeClr>
                </a:solidFill>
              </a:rPr>
              <a:t>Настоящие Правила не распространяются:</a:t>
            </a:r>
          </a:p>
          <a:p>
            <a:pPr marL="257175" indent="-257175" algn="just">
              <a:lnSpc>
                <a:spcPct val="110000"/>
              </a:lnSpc>
              <a:buClr>
                <a:schemeClr val="accent1"/>
              </a:buClr>
              <a:buFont typeface="Wingdings 3" panose="05040102010807070707" pitchFamily="18" charset="2"/>
              <a:buChar char=""/>
              <a:defRPr/>
            </a:pPr>
            <a:r>
              <a:rPr lang="ru-RU" altLang="ru-RU" dirty="0">
                <a:solidFill>
                  <a:schemeClr val="tx1">
                    <a:lumMod val="95000"/>
                    <a:lumOff val="5000"/>
                  </a:schemeClr>
                </a:solidFill>
              </a:rPr>
              <a:t>а) на обеспечение физической защиты ЯМ, подлежащих учету в СГУК ЯМ;</a:t>
            </a:r>
          </a:p>
          <a:p>
            <a:pPr marL="257175" indent="-257175" algn="just">
              <a:lnSpc>
                <a:spcPct val="110000"/>
              </a:lnSpc>
              <a:buClr>
                <a:schemeClr val="accent1"/>
              </a:buClr>
              <a:buFont typeface="Wingdings 3" panose="05040102010807070707" pitchFamily="18" charset="2"/>
              <a:buChar char=""/>
              <a:defRPr/>
            </a:pPr>
            <a:r>
              <a:rPr lang="ru-RU" altLang="ru-RU" dirty="0">
                <a:solidFill>
                  <a:schemeClr val="tx1">
                    <a:lumMod val="95000"/>
                    <a:lumOff val="5000"/>
                  </a:schemeClr>
                </a:solidFill>
              </a:rPr>
              <a:t>б) на внутренние (без выезда на пути общего пользования) перемещения РВ, ЯМ, подлежащих учету в СГУК РВ и РАО, по территории организации, где они производятся, используются и хранятся, в случае, если радиационные объекты размещаются в пределах одной зоны ограниченного доступа (ЗОД).</a:t>
            </a:r>
          </a:p>
        </p:txBody>
      </p:sp>
      <p:pic>
        <p:nvPicPr>
          <p:cNvPr id="9"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59458" y="60063"/>
            <a:ext cx="1646237"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6">
            <a:extLst>
              <a:ext uri="{FF2B5EF4-FFF2-40B4-BE49-F238E27FC236}">
                <a16:creationId xmlns:a16="http://schemas.microsoft.com/office/drawing/2014/main" id="{F8D9E152-52D7-4C1F-9804-A268F6ADC79D}"/>
              </a:ext>
            </a:extLst>
          </p:cNvPr>
          <p:cNvPicPr>
            <a:picLocks noChangeAspect="1"/>
          </p:cNvPicPr>
          <p:nvPr/>
        </p:nvPicPr>
        <p:blipFill>
          <a:blip r:embed="rId3"/>
          <a:stretch>
            <a:fillRect/>
          </a:stretch>
        </p:blipFill>
        <p:spPr>
          <a:xfrm>
            <a:off x="10201697" y="182231"/>
            <a:ext cx="1789539" cy="2511163"/>
          </a:xfrm>
          <a:prstGeom prst="rect">
            <a:avLst/>
          </a:prstGeom>
          <a:ln w="19050">
            <a:solidFill>
              <a:schemeClr val="tx1"/>
            </a:solidFill>
          </a:ln>
          <a:effectLst>
            <a:outerShdw blurRad="50800" dist="38100" algn="l" rotWithShape="0">
              <a:prstClr val="black">
                <a:alpha val="40000"/>
              </a:prstClr>
            </a:outerShdw>
          </a:effectLst>
        </p:spPr>
      </p:pic>
      <p:sp>
        <p:nvSpPr>
          <p:cNvPr id="13" name="TextBox 12">
            <a:extLst>
              <a:ext uri="{FF2B5EF4-FFF2-40B4-BE49-F238E27FC236}">
                <a16:creationId xmlns:a16="http://schemas.microsoft.com/office/drawing/2014/main" id="{FC820081-C369-4BEE-A416-A66130E2E135}"/>
              </a:ext>
            </a:extLst>
          </p:cNvPr>
          <p:cNvSpPr txBox="1"/>
          <p:nvPr/>
        </p:nvSpPr>
        <p:spPr>
          <a:xfrm>
            <a:off x="1002413" y="1853226"/>
            <a:ext cx="9199284" cy="937949"/>
          </a:xfrm>
          <a:prstGeom prst="rect">
            <a:avLst/>
          </a:prstGeom>
          <a:noFill/>
        </p:spPr>
        <p:txBody>
          <a:bodyPr wrap="square">
            <a:spAutoFit/>
          </a:bodyPr>
          <a:lstStyle/>
          <a:p>
            <a:pPr indent="263525" algn="just">
              <a:lnSpc>
                <a:spcPct val="103000"/>
              </a:lnSpc>
              <a:defRPr/>
            </a:pPr>
            <a:r>
              <a:rPr lang="ru-RU" altLang="ru-RU" b="1" dirty="0">
                <a:solidFill>
                  <a:schemeClr val="tx1">
                    <a:lumMod val="95000"/>
                    <a:lumOff val="5000"/>
                  </a:schemeClr>
                </a:solidFill>
              </a:rPr>
              <a:t>Действие Правил распространяются </a:t>
            </a:r>
            <a:r>
              <a:rPr lang="ru-RU" altLang="ru-RU" dirty="0">
                <a:solidFill>
                  <a:schemeClr val="tx1">
                    <a:lumMod val="95000"/>
                    <a:lumOff val="5000"/>
                  </a:schemeClr>
                </a:solidFill>
              </a:rPr>
              <a:t>на правоотношения в области обеспечения физической защиты РВ, отдельных ЯМ (ЯМ, подлежащих учету в СГУК РВ и РАО ) при их транспортировании.</a:t>
            </a:r>
          </a:p>
        </p:txBody>
      </p:sp>
      <p:sp>
        <p:nvSpPr>
          <p:cNvPr id="15" name="TextBox 14">
            <a:extLst>
              <a:ext uri="{FF2B5EF4-FFF2-40B4-BE49-F238E27FC236}">
                <a16:creationId xmlns:a16="http://schemas.microsoft.com/office/drawing/2014/main" id="{FA20320E-BA33-4E43-856D-323E0B00E652}"/>
              </a:ext>
            </a:extLst>
          </p:cNvPr>
          <p:cNvSpPr txBox="1"/>
          <p:nvPr/>
        </p:nvSpPr>
        <p:spPr>
          <a:xfrm>
            <a:off x="888222" y="5636185"/>
            <a:ext cx="11188923" cy="116955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indent="469900" algn="just"/>
            <a:r>
              <a:rPr lang="ru-RU" sz="1400" b="1" spc="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Транспортирование </a:t>
            </a:r>
            <a:r>
              <a:rPr lang="ru-RU" sz="1400" dirty="0">
                <a:solidFill>
                  <a:srgbClr val="002060"/>
                </a:solidFill>
                <a:effectLst/>
                <a:latin typeface="Arial" panose="020B0604020202020204" pitchFamily="34" charset="0"/>
                <a:ea typeface="Times New Roman" panose="02020603050405020304" pitchFamily="18" charset="0"/>
              </a:rPr>
              <a:t>- перемещение РВ, ЯМ, подлежащих учету в СГУК РВ и РАО, включая использование различных перевозочных средств, их перегрузку и временное (транзитное) хранение, начиная с их отправления с радиационного объекта грузоотправителя и заканчивая прибытием на радиационный объект грузополучателя или другой радиационный объект грузоотправителя, а также перемещение мобильных РИ, содержащих РВ, ЯМ, подлежащие учету в СГУК РВ и РАО, между радиационными объектами грузоотправителя и местами проведения работ и временного хранения.</a:t>
            </a:r>
            <a:endParaRPr lang="ru-RU" sz="1400" dirty="0">
              <a:solidFill>
                <a:srgbClr val="002060"/>
              </a:solidFill>
              <a:effectLst/>
              <a:latin typeface="Times New Roman" panose="02020603050405020304" pitchFamily="18" charset="0"/>
              <a:ea typeface="Times New Roman" panose="02020603050405020304" pitchFamily="18" charset="0"/>
            </a:endParaRPr>
          </a:p>
        </p:txBody>
      </p:sp>
      <p:sp>
        <p:nvSpPr>
          <p:cNvPr id="17" name="TextBox 16">
            <a:extLst>
              <a:ext uri="{FF2B5EF4-FFF2-40B4-BE49-F238E27FC236}">
                <a16:creationId xmlns:a16="http://schemas.microsoft.com/office/drawing/2014/main" id="{7677665C-2A8C-4793-A477-9B026BC7F3EF}"/>
              </a:ext>
            </a:extLst>
          </p:cNvPr>
          <p:cNvSpPr txBox="1"/>
          <p:nvPr/>
        </p:nvSpPr>
        <p:spPr>
          <a:xfrm>
            <a:off x="1091124" y="2755975"/>
            <a:ext cx="11035077" cy="1223284"/>
          </a:xfrm>
          <a:prstGeom prst="rect">
            <a:avLst/>
          </a:prstGeom>
          <a:noFill/>
        </p:spPr>
        <p:txBody>
          <a:bodyPr wrap="square">
            <a:spAutoFit/>
          </a:bodyPr>
          <a:lstStyle/>
          <a:p>
            <a:pPr indent="263525" algn="just">
              <a:lnSpc>
                <a:spcPct val="103000"/>
              </a:lnSpc>
              <a:defRPr/>
            </a:pPr>
            <a:r>
              <a:rPr lang="ru-RU" altLang="ru-RU" b="1" dirty="0">
                <a:solidFill>
                  <a:schemeClr val="tx1">
                    <a:lumMod val="95000"/>
                    <a:lumOff val="5000"/>
                  </a:schemeClr>
                </a:solidFill>
              </a:rPr>
              <a:t>Требования настоящих Правил обязательны </a:t>
            </a:r>
            <a:r>
              <a:rPr lang="ru-RU" altLang="ru-RU" dirty="0">
                <a:solidFill>
                  <a:schemeClr val="tx1">
                    <a:lumMod val="95000"/>
                    <a:lumOff val="5000"/>
                  </a:schemeClr>
                </a:solidFill>
              </a:rPr>
              <a:t>для исполнения эксплуатирующими организациями, организациями, осуществляющими деятельность по эксплуатации РИ, содержащих в своем составе только радионуклидные источники четвертой и пятой категорий радиационной опасности, организациями, выполняющими работы и предоставляющими услуги для эксплуатирующих организаций.</a:t>
            </a:r>
          </a:p>
        </p:txBody>
      </p:sp>
    </p:spTree>
    <p:extLst>
      <p:ext uri="{BB962C8B-B14F-4D97-AF65-F5344CB8AC3E}">
        <p14:creationId xmlns:p14="http://schemas.microsoft.com/office/powerpoint/2010/main" val="3235468650"/>
      </p:ext>
    </p:extLst>
  </p:cSld>
  <p:clrMapOvr>
    <a:masterClrMapping/>
  </p:clrMapOvr>
  <p:transition spd="slow">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471C75A-A1F3-4599-900F-9E652D6E54B8}"/>
              </a:ext>
            </a:extLst>
          </p:cNvPr>
          <p:cNvSpPr txBox="1"/>
          <p:nvPr/>
        </p:nvSpPr>
        <p:spPr>
          <a:xfrm>
            <a:off x="839416" y="118438"/>
            <a:ext cx="10729192" cy="369332"/>
          </a:xfrm>
          <a:prstGeom prst="rect">
            <a:avLst/>
          </a:prstGeom>
          <a:noFill/>
        </p:spPr>
        <p:txBody>
          <a:bodyPr wrap="square">
            <a:spAutoFit/>
          </a:bodyPr>
          <a:lstStyle/>
          <a:p>
            <a:pPr lvl="0" algn="just">
              <a:buClr>
                <a:srgbClr val="000000"/>
              </a:buClr>
              <a:buSzPts val="1400"/>
              <a:tabLst>
                <a:tab pos="675005" algn="l"/>
              </a:tabLst>
            </a:pPr>
            <a:r>
              <a:rPr lang="ru-RU" sz="1800" u="none" strike="noStrike" spc="0" dirty="0">
                <a:effectLst/>
                <a:latin typeface="Arial" panose="020B0604020202020204" pitchFamily="34" charset="0"/>
                <a:ea typeface="Times New Roman" panose="02020603050405020304" pitchFamily="18" charset="0"/>
                <a:cs typeface="Times New Roman" panose="02020603050405020304" pitchFamily="18" charset="0"/>
              </a:rPr>
              <a:t>	</a:t>
            </a:r>
            <a:endParaRPr lang="ru-RU" sz="18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01D018B8-2105-48EE-8B71-11113ADD1496}"/>
              </a:ext>
            </a:extLst>
          </p:cNvPr>
          <p:cNvSpPr txBox="1"/>
          <p:nvPr/>
        </p:nvSpPr>
        <p:spPr>
          <a:xfrm>
            <a:off x="980390" y="117607"/>
            <a:ext cx="11020266" cy="2539157"/>
          </a:xfrm>
          <a:prstGeom prst="rect">
            <a:avLst/>
          </a:prstGeom>
          <a:noFill/>
        </p:spPr>
        <p:txBody>
          <a:bodyPr wrap="square">
            <a:spAutoFit/>
          </a:bodyPr>
          <a:lstStyle/>
          <a:p>
            <a:pPr indent="266700" algn="just">
              <a:spcAft>
                <a:spcPts val="0"/>
              </a:spcAft>
            </a:pPr>
            <a:r>
              <a:rPr lang="ru-RU" dirty="0">
                <a:latin typeface="Arial" panose="020B0604020202020204" pitchFamily="34" charset="0"/>
                <a:cs typeface="Arial" panose="020B0604020202020204" pitchFamily="34" charset="0"/>
              </a:rPr>
              <a:t>В </a:t>
            </a:r>
            <a:r>
              <a:rPr lang="ru-RU" dirty="0" smtClean="0">
                <a:latin typeface="Arial" panose="020B0604020202020204" pitchFamily="34" charset="0"/>
                <a:cs typeface="Arial" panose="020B0604020202020204" pitchFamily="34" charset="0"/>
              </a:rPr>
              <a:t>организации («А» «Б»), </a:t>
            </a:r>
            <a:r>
              <a:rPr lang="ru-RU" dirty="0">
                <a:latin typeface="Arial" panose="020B0604020202020204" pitchFamily="34" charset="0"/>
                <a:cs typeface="Arial" panose="020B0604020202020204" pitchFamily="34" charset="0"/>
              </a:rPr>
              <a:t>ответственной за физическую защиту, </a:t>
            </a:r>
            <a:r>
              <a:rPr lang="ru-RU" b="1" dirty="0">
                <a:latin typeface="Arial" panose="020B0604020202020204" pitchFamily="34" charset="0"/>
                <a:cs typeface="Arial" panose="020B0604020202020204" pitchFamily="34" charset="0"/>
              </a:rPr>
              <a:t>должна быть создана </a:t>
            </a:r>
            <a:r>
              <a:rPr lang="ru-RU" b="1" dirty="0">
                <a:solidFill>
                  <a:srgbClr val="C00000"/>
                </a:solidFill>
                <a:latin typeface="Arial" panose="020B0604020202020204" pitchFamily="34" charset="0"/>
                <a:cs typeface="Arial" panose="020B0604020202020204" pitchFamily="34" charset="0"/>
              </a:rPr>
              <a:t>служба безопасности </a:t>
            </a:r>
            <a:r>
              <a:rPr lang="ru-RU" dirty="0">
                <a:latin typeface="Arial" panose="020B0604020202020204" pitchFamily="34" charset="0"/>
                <a:cs typeface="Arial" panose="020B0604020202020204" pitchFamily="34" charset="0"/>
              </a:rPr>
              <a:t>как самостоятельное структурное подразделение, предназначенное для организации и контроля за выполнением мероприятий по осуществлению физической защиты.</a:t>
            </a:r>
          </a:p>
          <a:p>
            <a:pPr indent="469900" algn="just">
              <a:spcBef>
                <a:spcPts val="600"/>
              </a:spcBef>
            </a:pPr>
            <a:r>
              <a:rPr lang="ru-RU" dirty="0">
                <a:latin typeface="Arial" panose="020B0604020202020204" pitchFamily="34" charset="0"/>
                <a:cs typeface="Arial" panose="020B0604020202020204" pitchFamily="34" charset="0"/>
              </a:rPr>
              <a:t>Обязанности сотрудников службы безопасности должны быть определены в </a:t>
            </a:r>
            <a:r>
              <a:rPr lang="ru-RU" i="1" dirty="0">
                <a:solidFill>
                  <a:srgbClr val="C00000"/>
                </a:solidFill>
                <a:latin typeface="Arial" panose="020B0604020202020204" pitchFamily="34" charset="0"/>
                <a:cs typeface="Arial" panose="020B0604020202020204" pitchFamily="34" charset="0"/>
              </a:rPr>
              <a:t>положении об этой </a:t>
            </a:r>
            <a:r>
              <a:rPr lang="ru-RU" i="1" dirty="0" smtClean="0">
                <a:solidFill>
                  <a:srgbClr val="C00000"/>
                </a:solidFill>
                <a:latin typeface="Arial" panose="020B0604020202020204" pitchFamily="34" charset="0"/>
                <a:cs typeface="Arial" panose="020B0604020202020204" pitchFamily="34" charset="0"/>
              </a:rPr>
              <a:t>службе.</a:t>
            </a:r>
          </a:p>
          <a:p>
            <a:pPr indent="469900" algn="just">
              <a:spcBef>
                <a:spcPts val="600"/>
              </a:spcBef>
            </a:pPr>
            <a:r>
              <a:rPr lang="ru-RU" dirty="0">
                <a:latin typeface="Arial" panose="020B0604020202020204" pitchFamily="34" charset="0"/>
                <a:cs typeface="Arial" panose="020B0604020202020204" pitchFamily="34" charset="0"/>
              </a:rPr>
              <a:t>Для выполнения задач физической защиты руководство организации, ответственной за физическую защиту, организует аналитическую работу в службе безопасности.</a:t>
            </a:r>
            <a:endParaRPr lang="ru-RU" dirty="0">
              <a:solidFill>
                <a:srgbClr val="000000"/>
              </a:solidFill>
              <a:latin typeface="Arial" panose="020B0604020202020204" pitchFamily="34" charset="0"/>
              <a:ea typeface="Microsoft Sans Serif" panose="020B0604020202020204" pitchFamily="34" charset="0"/>
              <a:cs typeface="Arial" panose="020B0604020202020204" pitchFamily="34" charset="0"/>
            </a:endParaRPr>
          </a:p>
          <a:p>
            <a:pPr indent="469900" algn="just">
              <a:spcBef>
                <a:spcPts val="600"/>
              </a:spcBef>
            </a:pPr>
            <a:endParaRPr lang="ru-RU" dirty="0">
              <a:solidFill>
                <a:srgbClr val="003300"/>
              </a:solidFill>
              <a:effectLst/>
              <a:ea typeface="Times New Roman" panose="02020603050405020304" pitchFamily="18" charset="0"/>
            </a:endParaRPr>
          </a:p>
        </p:txBody>
      </p:sp>
      <p:sp>
        <p:nvSpPr>
          <p:cNvPr id="12" name="TextBox 11">
            <a:extLst>
              <a:ext uri="{FF2B5EF4-FFF2-40B4-BE49-F238E27FC236}">
                <a16:creationId xmlns:a16="http://schemas.microsoft.com/office/drawing/2014/main" id="{3A23A9B9-2A74-41BE-A070-3C5800FCB675}"/>
              </a:ext>
            </a:extLst>
          </p:cNvPr>
          <p:cNvSpPr txBox="1"/>
          <p:nvPr/>
        </p:nvSpPr>
        <p:spPr>
          <a:xfrm>
            <a:off x="980390" y="3452527"/>
            <a:ext cx="10875074" cy="1477328"/>
          </a:xfrm>
          <a:prstGeom prst="rect">
            <a:avLst/>
          </a:prstGeom>
          <a:noFill/>
        </p:spPr>
        <p:txBody>
          <a:bodyPr wrap="square">
            <a:spAutoFit/>
          </a:bodyPr>
          <a:lstStyle/>
          <a:p>
            <a:pPr indent="266700" algn="just"/>
            <a:r>
              <a:rPr lang="ru-RU" dirty="0">
                <a:solidFill>
                  <a:srgbClr val="002060"/>
                </a:solidFill>
                <a:latin typeface="Arial" panose="020B0604020202020204" pitchFamily="34" charset="0"/>
                <a:ea typeface="Microsoft Sans Serif" panose="020B0604020202020204" pitchFamily="34" charset="0"/>
                <a:cs typeface="Times New Roman" panose="02020603050405020304" pitchFamily="18" charset="0"/>
              </a:rPr>
              <a:t>Сотрудник, осуществляющий контроль за транспортированием, должен:</a:t>
            </a:r>
          </a:p>
          <a:p>
            <a:pPr marL="285750" indent="-285750" algn="just">
              <a:buFont typeface="Wingdings" panose="05000000000000000000" pitchFamily="2" charset="2"/>
              <a:buChar char="Ø"/>
            </a:pPr>
            <a:r>
              <a:rPr lang="ru-RU" dirty="0">
                <a:solidFill>
                  <a:srgbClr val="002060"/>
                </a:solidFill>
                <a:latin typeface="Arial" panose="020B0604020202020204" pitchFamily="34" charset="0"/>
                <a:ea typeface="Microsoft Sans Serif" panose="020B0604020202020204" pitchFamily="34" charset="0"/>
                <a:cs typeface="Times New Roman" panose="02020603050405020304" pitchFamily="18" charset="0"/>
              </a:rPr>
              <a:t>контролировать ход транспортирования по маршруту с использованием навигационных устройств, установленных на перевозочных средствах;</a:t>
            </a:r>
          </a:p>
          <a:p>
            <a:pPr marL="285750" indent="-285750" algn="just">
              <a:buFont typeface="Wingdings" panose="05000000000000000000" pitchFamily="2" charset="2"/>
              <a:buChar char="Ø"/>
            </a:pPr>
            <a:r>
              <a:rPr lang="ru-RU" dirty="0">
                <a:solidFill>
                  <a:srgbClr val="002060"/>
                </a:solidFill>
                <a:latin typeface="Arial" panose="020B0604020202020204" pitchFamily="34" charset="0"/>
                <a:ea typeface="Microsoft Sans Serif" panose="020B0604020202020204" pitchFamily="34" charset="0"/>
                <a:cs typeface="Times New Roman" panose="02020603050405020304" pitchFamily="18" charset="0"/>
              </a:rPr>
              <a:t>получать в автоматическом режиме данные о срабатывании охранной сигнализации;</a:t>
            </a:r>
          </a:p>
          <a:p>
            <a:pPr marL="285750" indent="-285750" algn="just">
              <a:buFont typeface="Wingdings" panose="05000000000000000000" pitchFamily="2" charset="2"/>
              <a:buChar char="Ø"/>
            </a:pPr>
            <a:r>
              <a:rPr lang="ru-RU" dirty="0">
                <a:solidFill>
                  <a:srgbClr val="002060"/>
                </a:solidFill>
                <a:latin typeface="Arial" panose="020B0604020202020204" pitchFamily="34" charset="0"/>
                <a:ea typeface="Microsoft Sans Serif" panose="020B0604020202020204" pitchFamily="34" charset="0"/>
                <a:cs typeface="Times New Roman" panose="02020603050405020304" pitchFamily="18" charset="0"/>
              </a:rPr>
              <a:t>иметь возможность обмена сообщениями по средствам связи с сопровождающими груз лицами.</a:t>
            </a:r>
          </a:p>
        </p:txBody>
      </p:sp>
      <p:sp>
        <p:nvSpPr>
          <p:cNvPr id="14" name="TextBox 13">
            <a:extLst>
              <a:ext uri="{FF2B5EF4-FFF2-40B4-BE49-F238E27FC236}">
                <a16:creationId xmlns:a16="http://schemas.microsoft.com/office/drawing/2014/main" id="{0210B033-6C17-4FBA-8F19-BCBC90A9F281}"/>
              </a:ext>
            </a:extLst>
          </p:cNvPr>
          <p:cNvSpPr txBox="1"/>
          <p:nvPr/>
        </p:nvSpPr>
        <p:spPr>
          <a:xfrm>
            <a:off x="910491" y="5085184"/>
            <a:ext cx="10875074" cy="1323439"/>
          </a:xfrm>
          <a:prstGeom prst="rect">
            <a:avLst/>
          </a:prstGeom>
          <a:noFill/>
        </p:spPr>
        <p:txBody>
          <a:bodyPr wrap="square">
            <a:spAutoFit/>
          </a:bodyPr>
          <a:lstStyle/>
          <a:p>
            <a:pPr indent="266700" algn="ctr"/>
            <a:r>
              <a:rPr lang="ru-RU" sz="1600" dirty="0">
                <a:solidFill>
                  <a:srgbClr val="000000"/>
                </a:solidFill>
                <a:latin typeface="Arial" panose="020B0604020202020204" pitchFamily="34" charset="0"/>
                <a:ea typeface="Microsoft Sans Serif" panose="020B0604020202020204" pitchFamily="34" charset="0"/>
                <a:cs typeface="Times New Roman" panose="02020603050405020304" pitchFamily="18" charset="0"/>
              </a:rPr>
              <a:t>Сотрудник, осуществляющий контроль за транспортированием, должен иметь возможность осуществлять аудиозапись или документирование переговоров с сопровождающими лицами, документирование информации о получении сигналов тревоги от средств тревожно-вызывной сигнализации, а также о контроле движения перевозочных средств по маршруту с использованием навигационной системы слежения. Указанные записи и (или) документы должны храниться не менее одного года со дня завершения транспортирования.</a:t>
            </a:r>
            <a:r>
              <a:rPr lang="ru-RU" sz="1600" i="0" u="none" strike="noStrike" spc="0" dirty="0" smtClean="0">
                <a:solidFill>
                  <a:srgbClr val="000000"/>
                </a:solidFill>
                <a:effectLst/>
                <a:latin typeface="Arial" panose="020B0604020202020204" pitchFamily="34" charset="0"/>
                <a:ea typeface="Microsoft Sans Serif" panose="020B0604020202020204" pitchFamily="34" charset="0"/>
                <a:cs typeface="Times New Roman" panose="02020603050405020304" pitchFamily="18" charset="0"/>
              </a:rPr>
              <a:t>.</a:t>
            </a:r>
            <a:endParaRPr lang="ru-RU" sz="1600" dirty="0">
              <a:solidFill>
                <a:srgbClr val="000000"/>
              </a:solidFill>
              <a:effectLst/>
              <a:latin typeface="Microsoft Sans Serif" panose="020B0604020202020204" pitchFamily="34" charset="0"/>
              <a:ea typeface="Microsoft Sans Serif" panose="020B0604020202020204" pitchFamily="34" charset="0"/>
            </a:endParaRPr>
          </a:p>
        </p:txBody>
      </p:sp>
      <p:sp>
        <p:nvSpPr>
          <p:cNvPr id="6" name="Прямоугольник 5"/>
          <p:cNvSpPr/>
          <p:nvPr/>
        </p:nvSpPr>
        <p:spPr>
          <a:xfrm>
            <a:off x="1273573" y="2390698"/>
            <a:ext cx="10511992" cy="923330"/>
          </a:xfrm>
          <a:prstGeom prst="rect">
            <a:avLst/>
          </a:prstGeom>
        </p:spPr>
        <p:txBody>
          <a:bodyPr wrap="square">
            <a:spAutoFit/>
          </a:bodyPr>
          <a:lstStyle/>
          <a:p>
            <a:pPr algn="ctr"/>
            <a:r>
              <a:rPr lang="ru-RU" b="1" dirty="0">
                <a:solidFill>
                  <a:srgbClr val="C00000"/>
                </a:solidFill>
              </a:rPr>
              <a:t>Транспортирование </a:t>
            </a:r>
            <a:r>
              <a:rPr lang="ru-RU" b="1" dirty="0" smtClean="0">
                <a:solidFill>
                  <a:srgbClr val="C00000"/>
                </a:solidFill>
              </a:rPr>
              <a:t>Уровень «А») должно </a:t>
            </a:r>
            <a:r>
              <a:rPr lang="ru-RU" b="1" dirty="0">
                <a:solidFill>
                  <a:srgbClr val="C00000"/>
                </a:solidFill>
              </a:rPr>
              <a:t>осуществляться с привлечением вооруженных сил охраны и транспортных средств сопровождения (в случае транспортирования груза автомобильным транспортом).</a:t>
            </a:r>
          </a:p>
        </p:txBody>
      </p:sp>
    </p:spTree>
    <p:extLst>
      <p:ext uri="{BB962C8B-B14F-4D97-AF65-F5344CB8AC3E}">
        <p14:creationId xmlns:p14="http://schemas.microsoft.com/office/powerpoint/2010/main" val="4118838477"/>
      </p:ext>
    </p:extLst>
  </p:cSld>
  <p:clrMapOvr>
    <a:masterClrMapping/>
  </p:clrMapOvr>
  <p:transition spd="slow">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94E21D3F-2606-483D-BE73-14098160865D}"/>
              </a:ext>
            </a:extLst>
          </p:cNvPr>
          <p:cNvSpPr txBox="1"/>
          <p:nvPr/>
        </p:nvSpPr>
        <p:spPr>
          <a:xfrm>
            <a:off x="746153" y="26719"/>
            <a:ext cx="11412413" cy="369332"/>
          </a:xfrm>
          <a:prstGeom prst="rect">
            <a:avLst/>
          </a:prstGeom>
          <a:noFill/>
        </p:spPr>
        <p:txBody>
          <a:bodyPr wrap="square">
            <a:spAutoFit/>
          </a:bodyPr>
          <a:lstStyle/>
          <a:p>
            <a:pPr algn="ctr"/>
            <a:r>
              <a:rPr lang="ru-RU" b="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Требования к организационным мероприятиям</a:t>
            </a:r>
            <a:endParaRPr lang="ru-RU" dirty="0">
              <a:solidFill>
                <a:srgbClr val="C00000"/>
              </a:solidFill>
            </a:endParaRPr>
          </a:p>
        </p:txBody>
      </p:sp>
      <p:sp>
        <p:nvSpPr>
          <p:cNvPr id="10" name="Прямоугольник 4"/>
          <p:cNvSpPr>
            <a:spLocks noChangeArrowheads="1"/>
          </p:cNvSpPr>
          <p:nvPr/>
        </p:nvSpPr>
        <p:spPr bwMode="auto">
          <a:xfrm>
            <a:off x="839417" y="375654"/>
            <a:ext cx="11294326" cy="6694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342900">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just">
              <a:spcBef>
                <a:spcPts val="600"/>
              </a:spcBef>
              <a:buClr>
                <a:schemeClr val="accent1"/>
              </a:buClr>
              <a:buFont typeface="Wingdings 3" panose="05040102010807070707" pitchFamily="18" charset="2"/>
              <a:buChar char=""/>
            </a:pPr>
            <a:r>
              <a:rPr lang="ru-RU" altLang="ru-RU" sz="1600" dirty="0">
                <a:solidFill>
                  <a:srgbClr val="404040"/>
                </a:solidFill>
                <a:latin typeface="Arial" panose="020B0604020202020204" pitchFamily="34" charset="0"/>
                <a:ea typeface="Times New Roman" panose="02020603050405020304" pitchFamily="18" charset="0"/>
                <a:cs typeface="Arial" panose="020B0604020202020204" pitchFamily="34" charset="0"/>
              </a:rPr>
              <a:t>Физическая защита груза при транспортировании должна осуществляться с момента его загрузки до момента его выгрузки на радиационном объекте организации.</a:t>
            </a:r>
            <a:r>
              <a:rPr lang="ru-RU" altLang="ru-RU" sz="1600" dirty="0" smtClean="0">
                <a:solidFill>
                  <a:srgbClr val="404040"/>
                </a:solidFill>
                <a:latin typeface="Arial" panose="020B0604020202020204" pitchFamily="34" charset="0"/>
                <a:ea typeface="Times New Roman" panose="02020603050405020304" pitchFamily="18" charset="0"/>
                <a:cs typeface="Arial" panose="020B0604020202020204" pitchFamily="34" charset="0"/>
              </a:rPr>
              <a:t>;</a:t>
            </a:r>
            <a:endParaRPr lang="ru-RU" altLang="ru-RU" sz="1600" dirty="0">
              <a:solidFill>
                <a:srgbClr val="404040"/>
              </a:solidFill>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buClr>
                <a:schemeClr val="accent1"/>
              </a:buClr>
              <a:buFont typeface="Wingdings 3" panose="05040102010807070707" pitchFamily="18" charset="2"/>
              <a:buChar char=""/>
            </a:pPr>
            <a:r>
              <a:rPr lang="ru-RU" altLang="ru-RU" sz="1600" dirty="0">
                <a:solidFill>
                  <a:srgbClr val="404040"/>
                </a:solidFill>
                <a:latin typeface="Arial" panose="020B0604020202020204" pitchFamily="34" charset="0"/>
                <a:ea typeface="Times New Roman" panose="02020603050405020304" pitchFamily="18" charset="0"/>
                <a:cs typeface="Arial" panose="020B0604020202020204" pitchFamily="34" charset="0"/>
              </a:rPr>
              <a:t>Грузоотправитель в случае, если он не является организацией, ответственной за физическую защиту, до начала транспортирования должен получить документальное (письменное) подтверждение наличия у организации, ответственной за физическую защиту, действующего на весь период транспортирования груза разрешения (лицензии) на право ведения работ в области использования атомной энергии3 или сведений о регистрации как организации, осуществляющей деятельность по эксплуатации РИ, содержащих в своем составе только радионуклидные источники четвертой и пятой категорий радиационной </a:t>
            </a:r>
            <a:r>
              <a:rPr lang="ru-RU" altLang="ru-RU" sz="1600" dirty="0" smtClean="0">
                <a:solidFill>
                  <a:srgbClr val="404040"/>
                </a:solidFill>
                <a:latin typeface="Arial" panose="020B0604020202020204" pitchFamily="34" charset="0"/>
                <a:ea typeface="Times New Roman" panose="02020603050405020304" pitchFamily="18" charset="0"/>
                <a:cs typeface="Arial" panose="020B0604020202020204" pitchFamily="34" charset="0"/>
              </a:rPr>
              <a:t>опасности.;</a:t>
            </a:r>
            <a:endParaRPr lang="ru-RU" altLang="ru-RU" sz="1600" dirty="0">
              <a:solidFill>
                <a:srgbClr val="404040"/>
              </a:solidFill>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buClr>
                <a:schemeClr val="accent1"/>
              </a:buClr>
              <a:buFont typeface="Wingdings 3" panose="05040102010807070707" pitchFamily="18" charset="2"/>
              <a:buChar char=""/>
            </a:pPr>
            <a:r>
              <a:rPr lang="ru-RU" altLang="ru-RU" sz="1600" dirty="0">
                <a:solidFill>
                  <a:srgbClr val="404040"/>
                </a:solidFill>
                <a:latin typeface="Arial" panose="020B0604020202020204" pitchFamily="34" charset="0"/>
                <a:ea typeface="Times New Roman" panose="02020603050405020304" pitchFamily="18" charset="0"/>
                <a:cs typeface="Arial" panose="020B0604020202020204" pitchFamily="34" charset="0"/>
              </a:rPr>
              <a:t>Грузоотправителю запрещается отправлять груз, если не была документально определена организация, ответственная за физическую защиту.;</a:t>
            </a:r>
          </a:p>
          <a:p>
            <a:pPr algn="just">
              <a:spcBef>
                <a:spcPts val="600"/>
              </a:spcBef>
              <a:buClr>
                <a:schemeClr val="accent1"/>
              </a:buClr>
              <a:buFont typeface="Wingdings 3" panose="05040102010807070707" pitchFamily="18" charset="2"/>
              <a:buChar char=""/>
            </a:pPr>
            <a:r>
              <a:rPr lang="ru-RU" altLang="ru-RU" sz="1600" dirty="0">
                <a:solidFill>
                  <a:srgbClr val="404040"/>
                </a:solidFill>
                <a:latin typeface="Arial" panose="020B0604020202020204" pitchFamily="34" charset="0"/>
                <a:ea typeface="Times New Roman" panose="02020603050405020304" pitchFamily="18" charset="0"/>
                <a:cs typeface="Arial" panose="020B0604020202020204" pitchFamily="34" charset="0"/>
              </a:rPr>
              <a:t>В случае если транспортирование выполняется несколькими видами перевозочных средств, которое организуется одним или несколькими перевозчиками, грузоотправителю запрещается отправлять груз, если ответственность за обеспечение физической защиты не была определена документально для каждого этапа и вида транспорта;</a:t>
            </a:r>
          </a:p>
          <a:p>
            <a:pPr algn="just">
              <a:spcBef>
                <a:spcPts val="600"/>
              </a:spcBef>
              <a:buClr>
                <a:schemeClr val="accent1"/>
              </a:buClr>
              <a:buFont typeface="Wingdings 3" panose="05040102010807070707" pitchFamily="18" charset="2"/>
              <a:buChar char=""/>
            </a:pPr>
            <a:r>
              <a:rPr lang="ru-RU" altLang="ru-RU" sz="1600" dirty="0">
                <a:solidFill>
                  <a:srgbClr val="404040"/>
                </a:solidFill>
                <a:latin typeface="Arial" panose="020B0604020202020204" pitchFamily="34" charset="0"/>
                <a:ea typeface="Times New Roman" panose="02020603050405020304" pitchFamily="18" charset="0"/>
                <a:cs typeface="Arial" panose="020B0604020202020204" pitchFamily="34" charset="0"/>
              </a:rPr>
              <a:t>До начала транспортирования грузоотправитель должен не менее чем за сутки до отправления груза уведомить грузополучателя о дате планируемой отправки груза и о планируемом сроке его доставки, а также получить подтверждение грузополучателя о готовности принять груз в указанные сроки.;</a:t>
            </a:r>
          </a:p>
          <a:p>
            <a:pPr algn="just">
              <a:spcBef>
                <a:spcPts val="600"/>
              </a:spcBef>
              <a:buClr>
                <a:schemeClr val="accent1"/>
              </a:buClr>
              <a:buFont typeface="Wingdings 3" panose="05040102010807070707" pitchFamily="18" charset="2"/>
              <a:buChar char=""/>
            </a:pPr>
            <a:r>
              <a:rPr lang="ru-RU" altLang="ru-RU" sz="1600" dirty="0">
                <a:solidFill>
                  <a:srgbClr val="404040"/>
                </a:solidFill>
                <a:latin typeface="Arial" panose="020B0604020202020204" pitchFamily="34" charset="0"/>
                <a:ea typeface="Times New Roman" panose="02020603050405020304" pitchFamily="18" charset="0"/>
                <a:cs typeface="Arial" panose="020B0604020202020204" pitchFamily="34" charset="0"/>
              </a:rPr>
              <a:t>Грузоотправитель должен документировать сведения: об отправке уведомления о дате планируемой отправки груза и о планируемом сроке его доставки</a:t>
            </a:r>
            <a:r>
              <a:rPr lang="ru-RU" altLang="ru-RU" sz="1600" dirty="0" smtClean="0">
                <a:solidFill>
                  <a:srgbClr val="404040"/>
                </a:solidFill>
                <a:latin typeface="Arial" panose="020B0604020202020204" pitchFamily="34" charset="0"/>
                <a:ea typeface="Times New Roman" panose="02020603050405020304" pitchFamily="18" charset="0"/>
                <a:cs typeface="Arial" panose="020B0604020202020204" pitchFamily="34" charset="0"/>
              </a:rPr>
              <a:t>; о </a:t>
            </a:r>
            <a:r>
              <a:rPr lang="ru-RU" altLang="ru-RU" sz="1600" dirty="0">
                <a:solidFill>
                  <a:srgbClr val="404040"/>
                </a:solidFill>
                <a:latin typeface="Arial" panose="020B0604020202020204" pitchFamily="34" charset="0"/>
                <a:ea typeface="Times New Roman" panose="02020603050405020304" pitchFamily="18" charset="0"/>
                <a:cs typeface="Arial" panose="020B0604020202020204" pitchFamily="34" charset="0"/>
              </a:rPr>
              <a:t>получении подтверждения о готовности принять груз; о получении </a:t>
            </a:r>
            <a:r>
              <a:rPr lang="ru-RU" altLang="ru-RU" sz="1600" dirty="0" smtClean="0">
                <a:solidFill>
                  <a:srgbClr val="404040"/>
                </a:solidFill>
                <a:latin typeface="Arial" panose="020B0604020202020204" pitchFamily="34" charset="0"/>
                <a:ea typeface="Times New Roman" panose="02020603050405020304" pitchFamily="18" charset="0"/>
                <a:cs typeface="Arial" panose="020B0604020202020204" pitchFamily="34" charset="0"/>
              </a:rPr>
              <a:t>груза. Указанные </a:t>
            </a:r>
            <a:r>
              <a:rPr lang="ru-RU" altLang="ru-RU" sz="1600" dirty="0">
                <a:solidFill>
                  <a:srgbClr val="404040"/>
                </a:solidFill>
                <a:latin typeface="Arial" panose="020B0604020202020204" pitchFamily="34" charset="0"/>
                <a:ea typeface="Times New Roman" panose="02020603050405020304" pitchFamily="18" charset="0"/>
                <a:cs typeface="Arial" panose="020B0604020202020204" pitchFamily="34" charset="0"/>
              </a:rPr>
              <a:t>сведения должны храниться грузоотправителем не менее пяти лет со дня документирования.</a:t>
            </a:r>
          </a:p>
          <a:p>
            <a:pPr algn="just">
              <a:spcBef>
                <a:spcPts val="600"/>
              </a:spcBef>
              <a:buClr>
                <a:schemeClr val="accent1"/>
              </a:buClr>
              <a:buFont typeface="Wingdings 3" panose="05040102010807070707" pitchFamily="18" charset="2"/>
              <a:buChar char=""/>
            </a:pPr>
            <a:r>
              <a:rPr lang="ru-RU" altLang="ru-RU" sz="1600" dirty="0" smtClean="0">
                <a:solidFill>
                  <a:srgbClr val="404040"/>
                </a:solidFill>
                <a:latin typeface="Arial" panose="020B0604020202020204" pitchFamily="34" charset="0"/>
                <a:ea typeface="Times New Roman" panose="02020603050405020304" pitchFamily="18" charset="0"/>
                <a:cs typeface="Arial" panose="020B0604020202020204" pitchFamily="34" charset="0"/>
              </a:rPr>
              <a:t>Грузополучатель должен документировать сведения: </a:t>
            </a:r>
          </a:p>
          <a:p>
            <a:pPr marL="285750" indent="-285750" algn="just">
              <a:buClr>
                <a:schemeClr val="accent1"/>
              </a:buClr>
              <a:buFont typeface="Arial" panose="020B0604020202020204" pitchFamily="34" charset="0"/>
              <a:buChar char="•"/>
            </a:pPr>
            <a:r>
              <a:rPr lang="ru-RU" altLang="ru-RU" sz="1600" dirty="0" smtClean="0">
                <a:solidFill>
                  <a:srgbClr val="404040"/>
                </a:solidFill>
                <a:latin typeface="Arial" panose="020B0604020202020204" pitchFamily="34" charset="0"/>
                <a:ea typeface="Times New Roman" panose="02020603050405020304" pitchFamily="18" charset="0"/>
                <a:cs typeface="Arial" panose="020B0604020202020204" pitchFamily="34" charset="0"/>
              </a:rPr>
              <a:t>о получении уведомления о планируемой отправке груза;</a:t>
            </a:r>
          </a:p>
          <a:p>
            <a:pPr marL="285750" indent="-285750" algn="just">
              <a:buClr>
                <a:schemeClr val="accent1"/>
              </a:buClr>
              <a:buFont typeface="Arial" panose="020B0604020202020204" pitchFamily="34" charset="0"/>
              <a:buChar char="•"/>
            </a:pPr>
            <a:r>
              <a:rPr lang="ru-RU" altLang="ru-RU" sz="1600" dirty="0" smtClean="0">
                <a:solidFill>
                  <a:srgbClr val="404040"/>
                </a:solidFill>
                <a:latin typeface="Arial" panose="020B0604020202020204" pitchFamily="34" charset="0"/>
                <a:ea typeface="Times New Roman" panose="02020603050405020304" pitchFamily="18" charset="0"/>
                <a:cs typeface="Arial" panose="020B0604020202020204" pitchFamily="34" charset="0"/>
              </a:rPr>
              <a:t>об отправке грузоотправителю подтверждения о готовности принять груз;</a:t>
            </a:r>
          </a:p>
          <a:p>
            <a:pPr marL="285750" indent="-285750" algn="just">
              <a:buClr>
                <a:schemeClr val="accent1"/>
              </a:buClr>
              <a:buFont typeface="Arial" panose="020B0604020202020204" pitchFamily="34" charset="0"/>
              <a:buChar char="•"/>
            </a:pPr>
            <a:r>
              <a:rPr lang="ru-RU" altLang="ru-RU" sz="1600" dirty="0" smtClean="0">
                <a:solidFill>
                  <a:srgbClr val="404040"/>
                </a:solidFill>
                <a:latin typeface="Arial" panose="020B0604020202020204" pitchFamily="34" charset="0"/>
                <a:ea typeface="Times New Roman" panose="02020603050405020304" pitchFamily="18" charset="0"/>
                <a:cs typeface="Arial" panose="020B0604020202020204" pitchFamily="34" charset="0"/>
              </a:rPr>
              <a:t>об отправке уведомления о принятом грузе.</a:t>
            </a:r>
            <a:endParaRPr lang="ru-RU" altLang="ru-RU" sz="1600" dirty="0">
              <a:solidFill>
                <a:srgbClr val="404040"/>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392531933"/>
      </p:ext>
    </p:extLst>
  </p:cSld>
  <p:clrMapOvr>
    <a:masterClrMapping/>
  </p:clrMapOvr>
  <p:transition spd="slow">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94E21D3F-2606-483D-BE73-14098160865D}"/>
              </a:ext>
            </a:extLst>
          </p:cNvPr>
          <p:cNvSpPr txBox="1"/>
          <p:nvPr/>
        </p:nvSpPr>
        <p:spPr>
          <a:xfrm>
            <a:off x="746153" y="26719"/>
            <a:ext cx="11412413" cy="369332"/>
          </a:xfrm>
          <a:prstGeom prst="rect">
            <a:avLst/>
          </a:prstGeom>
          <a:noFill/>
        </p:spPr>
        <p:txBody>
          <a:bodyPr wrap="square">
            <a:spAutoFit/>
          </a:bodyPr>
          <a:lstStyle/>
          <a:p>
            <a:pPr algn="ctr"/>
            <a:r>
              <a:rPr lang="ru-RU" b="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Требования к организационным мероприятиям</a:t>
            </a:r>
            <a:endParaRPr lang="ru-RU" dirty="0">
              <a:solidFill>
                <a:srgbClr val="C00000"/>
              </a:solidFill>
            </a:endParaRPr>
          </a:p>
        </p:txBody>
      </p:sp>
      <p:sp>
        <p:nvSpPr>
          <p:cNvPr id="10" name="Прямоугольник 4"/>
          <p:cNvSpPr>
            <a:spLocks noChangeArrowheads="1"/>
          </p:cNvSpPr>
          <p:nvPr/>
        </p:nvSpPr>
        <p:spPr bwMode="auto">
          <a:xfrm>
            <a:off x="839417" y="375654"/>
            <a:ext cx="11294326" cy="8002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342900">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just">
              <a:spcBef>
                <a:spcPts val="600"/>
              </a:spcBef>
              <a:buClr>
                <a:schemeClr val="accent1"/>
              </a:buClr>
              <a:buFont typeface="Wingdings 3" panose="05040102010807070707" pitchFamily="18" charset="2"/>
              <a:buChar char=""/>
            </a:pPr>
            <a:r>
              <a:rPr lang="ru-RU" altLang="ru-RU" sz="1600" dirty="0">
                <a:solidFill>
                  <a:srgbClr val="404040"/>
                </a:solidFill>
                <a:latin typeface="Arial" panose="020B0604020202020204" pitchFamily="34" charset="0"/>
                <a:ea typeface="Times New Roman" panose="02020603050405020304" pitchFamily="18" charset="0"/>
                <a:cs typeface="Arial" panose="020B0604020202020204" pitchFamily="34" charset="0"/>
              </a:rPr>
              <a:t>Грузоотправителем, грузополучателем и перевозчиком должна осуществляться защита информации о транспортировании груза и мерах физической защиты при конкретной перевозке в соответствии с законодательством Российской Федерации.</a:t>
            </a:r>
            <a:r>
              <a:rPr lang="ru-RU" altLang="ru-RU" sz="1600" dirty="0" smtClean="0">
                <a:solidFill>
                  <a:srgbClr val="404040"/>
                </a:solidFill>
                <a:latin typeface="Arial" panose="020B0604020202020204" pitchFamily="34" charset="0"/>
                <a:ea typeface="Times New Roman" panose="02020603050405020304" pitchFamily="18" charset="0"/>
                <a:cs typeface="Arial" panose="020B0604020202020204" pitchFamily="34" charset="0"/>
              </a:rPr>
              <a:t>;</a:t>
            </a:r>
            <a:endParaRPr lang="ru-RU" altLang="ru-RU" sz="1600" dirty="0">
              <a:solidFill>
                <a:srgbClr val="404040"/>
              </a:solidFill>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buClr>
                <a:schemeClr val="accent1"/>
              </a:buClr>
              <a:buFont typeface="Wingdings 3" panose="05040102010807070707" pitchFamily="18" charset="2"/>
              <a:buChar char=""/>
            </a:pPr>
            <a:r>
              <a:rPr lang="ru-RU" altLang="ru-RU" sz="1600" dirty="0">
                <a:solidFill>
                  <a:srgbClr val="404040"/>
                </a:solidFill>
                <a:latin typeface="Arial" panose="020B0604020202020204" pitchFamily="34" charset="0"/>
                <a:ea typeface="Times New Roman" panose="02020603050405020304" pitchFamily="18" charset="0"/>
                <a:cs typeface="Arial" panose="020B0604020202020204" pitchFamily="34" charset="0"/>
              </a:rPr>
              <a:t>Организация, ответственная за физическую защиту, должна проводить планирование обеспечения физической защиты при транспортировании.</a:t>
            </a:r>
            <a:r>
              <a:rPr lang="ru-RU" altLang="ru-RU" sz="1600" dirty="0" smtClean="0">
                <a:solidFill>
                  <a:srgbClr val="404040"/>
                </a:solidFill>
                <a:latin typeface="Arial" panose="020B0604020202020204" pitchFamily="34" charset="0"/>
                <a:ea typeface="Times New Roman" panose="02020603050405020304" pitchFamily="18" charset="0"/>
                <a:cs typeface="Arial" panose="020B0604020202020204" pitchFamily="34" charset="0"/>
              </a:rPr>
              <a:t>;</a:t>
            </a:r>
            <a:endParaRPr lang="ru-RU" altLang="ru-RU" sz="1600" dirty="0">
              <a:solidFill>
                <a:srgbClr val="404040"/>
              </a:solidFill>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buClr>
                <a:schemeClr val="accent1"/>
              </a:buClr>
              <a:buFont typeface="Wingdings 3" panose="05040102010807070707" pitchFamily="18" charset="2"/>
              <a:buChar char=""/>
            </a:pPr>
            <a:r>
              <a:rPr lang="ru-RU" altLang="ru-RU" sz="1600" dirty="0">
                <a:solidFill>
                  <a:srgbClr val="404040"/>
                </a:solidFill>
                <a:latin typeface="Arial" panose="020B0604020202020204" pitchFamily="34" charset="0"/>
                <a:ea typeface="Times New Roman" panose="02020603050405020304" pitchFamily="18" charset="0"/>
                <a:cs typeface="Arial" panose="020B0604020202020204" pitchFamily="34" charset="0"/>
              </a:rPr>
              <a:t>Планирование обеспечения физической защиты при транспортировании должно включать в том числе определение</a:t>
            </a:r>
            <a:r>
              <a:rPr lang="ru-RU" altLang="ru-RU" sz="1600" dirty="0" smtClean="0">
                <a:solidFill>
                  <a:srgbClr val="404040"/>
                </a:solidFill>
                <a:latin typeface="Arial" panose="020B0604020202020204" pitchFamily="34" charset="0"/>
                <a:ea typeface="Times New Roman" panose="02020603050405020304" pitchFamily="18" charset="0"/>
                <a:cs typeface="Arial" panose="020B0604020202020204" pitchFamily="34" charset="0"/>
              </a:rPr>
              <a:t>.</a:t>
            </a:r>
          </a:p>
          <a:p>
            <a:pPr marL="285750" indent="-285750" algn="just">
              <a:spcBef>
                <a:spcPts val="600"/>
              </a:spcBef>
              <a:buClr>
                <a:schemeClr val="accent1"/>
              </a:buClr>
              <a:buFont typeface="Arial" panose="020B0604020202020204" pitchFamily="34" charset="0"/>
              <a:buChar char="•"/>
            </a:pPr>
            <a:r>
              <a:rPr lang="ru-RU" altLang="ru-RU" sz="1600" dirty="0" smtClean="0">
                <a:solidFill>
                  <a:srgbClr val="404040"/>
                </a:solidFill>
                <a:latin typeface="Arial" panose="020B0604020202020204" pitchFamily="34" charset="0"/>
                <a:ea typeface="Times New Roman" panose="02020603050405020304" pitchFamily="18" charset="0"/>
                <a:cs typeface="Arial" panose="020B0604020202020204" pitchFamily="34" charset="0"/>
              </a:rPr>
              <a:t>мер </a:t>
            </a:r>
            <a:r>
              <a:rPr lang="ru-RU" altLang="ru-RU" sz="1600" dirty="0">
                <a:solidFill>
                  <a:srgbClr val="404040"/>
                </a:solidFill>
                <a:latin typeface="Arial" panose="020B0604020202020204" pitchFamily="34" charset="0"/>
                <a:ea typeface="Times New Roman" panose="02020603050405020304" pitchFamily="18" charset="0"/>
                <a:cs typeface="Arial" panose="020B0604020202020204" pitchFamily="34" charset="0"/>
              </a:rPr>
              <a:t>и порядка осуществления связи и взаимодействия между грузополучателем, грузоотправителем, перевозчиком (за исключением транспортирования мобильных РИ, а также РВ, ЯМ, подлежащих учету в СГУК РВ и РАО, между радиационными объектами одной и той же организации);</a:t>
            </a:r>
          </a:p>
          <a:p>
            <a:pPr marL="285750" indent="-285750" algn="just">
              <a:spcBef>
                <a:spcPts val="600"/>
              </a:spcBef>
              <a:buClr>
                <a:schemeClr val="accent1"/>
              </a:buClr>
              <a:buFont typeface="Arial" panose="020B0604020202020204" pitchFamily="34" charset="0"/>
              <a:buChar char="•"/>
            </a:pPr>
            <a:r>
              <a:rPr lang="ru-RU" altLang="ru-RU" sz="1600" dirty="0">
                <a:solidFill>
                  <a:srgbClr val="404040"/>
                </a:solidFill>
                <a:latin typeface="Arial" panose="020B0604020202020204" pitchFamily="34" charset="0"/>
                <a:ea typeface="Times New Roman" panose="02020603050405020304" pitchFamily="18" charset="0"/>
                <a:cs typeface="Arial" panose="020B0604020202020204" pitchFamily="34" charset="0"/>
              </a:rPr>
              <a:t>основного и запасных маршрутов движения с учетом условий в районах и на маршрутах движения;</a:t>
            </a:r>
          </a:p>
          <a:p>
            <a:pPr marL="285750" indent="-285750" algn="just">
              <a:spcBef>
                <a:spcPts val="600"/>
              </a:spcBef>
              <a:buClr>
                <a:schemeClr val="accent1"/>
              </a:buClr>
              <a:buFont typeface="Arial" panose="020B0604020202020204" pitchFamily="34" charset="0"/>
              <a:buChar char="•"/>
            </a:pPr>
            <a:r>
              <a:rPr lang="ru-RU" altLang="ru-RU" sz="1600" dirty="0">
                <a:solidFill>
                  <a:srgbClr val="404040"/>
                </a:solidFill>
                <a:latin typeface="Arial" panose="020B0604020202020204" pitchFamily="34" charset="0"/>
                <a:ea typeface="Times New Roman" panose="02020603050405020304" pitchFamily="18" charset="0"/>
                <a:cs typeface="Arial" panose="020B0604020202020204" pitchFamily="34" charset="0"/>
              </a:rPr>
              <a:t>мест (пунктов) остановок и перегрузок груза (если они предусмотрены);</a:t>
            </a:r>
          </a:p>
          <a:p>
            <a:pPr marL="285750" indent="-285750" algn="just">
              <a:spcBef>
                <a:spcPts val="600"/>
              </a:spcBef>
              <a:buClr>
                <a:schemeClr val="accent1"/>
              </a:buClr>
              <a:buFont typeface="Arial" panose="020B0604020202020204" pitchFamily="34" charset="0"/>
              <a:buChar char="•"/>
            </a:pPr>
            <a:r>
              <a:rPr lang="ru-RU" altLang="ru-RU" sz="1600" dirty="0">
                <a:solidFill>
                  <a:srgbClr val="404040"/>
                </a:solidFill>
                <a:latin typeface="Arial" panose="020B0604020202020204" pitchFamily="34" charset="0"/>
                <a:ea typeface="Times New Roman" panose="02020603050405020304" pitchFamily="18" charset="0"/>
                <a:cs typeface="Arial" panose="020B0604020202020204" pitchFamily="34" charset="0"/>
              </a:rPr>
              <a:t>места (пункта) передачи груза грузополучателю (если она предусмотрена).</a:t>
            </a:r>
          </a:p>
          <a:p>
            <a:pPr algn="just">
              <a:spcBef>
                <a:spcPts val="600"/>
              </a:spcBef>
              <a:buClr>
                <a:schemeClr val="accent1"/>
              </a:buClr>
              <a:buFont typeface="Wingdings 3" panose="05040102010807070707" pitchFamily="18" charset="2"/>
              <a:buChar char=""/>
            </a:pPr>
            <a:r>
              <a:rPr lang="ru-RU" altLang="ru-RU" sz="1600" dirty="0">
                <a:solidFill>
                  <a:srgbClr val="404040"/>
                </a:solidFill>
                <a:latin typeface="Arial" panose="020B0604020202020204" pitchFamily="34" charset="0"/>
                <a:ea typeface="Times New Roman" panose="02020603050405020304" pitchFamily="18" charset="0"/>
                <a:cs typeface="Arial" panose="020B0604020202020204" pitchFamily="34" charset="0"/>
              </a:rPr>
              <a:t>При планировании необходимо избегать движения по территории районов чрезвычайных ситуаций, стихийных бедствий и территорий с установленными уровнями террористической опасности, ограничивать время транспортирования, количество перегрузок, остановок и стоянок в пути, а также число осведомленных о транспортировании лиц;</a:t>
            </a:r>
          </a:p>
          <a:p>
            <a:pPr algn="just">
              <a:spcBef>
                <a:spcPts val="600"/>
              </a:spcBef>
              <a:buClr>
                <a:schemeClr val="accent1"/>
              </a:buClr>
              <a:buFont typeface="Wingdings 3" panose="05040102010807070707" pitchFamily="18" charset="2"/>
              <a:buChar char=""/>
            </a:pPr>
            <a:r>
              <a:rPr lang="ru-RU" altLang="ru-RU" sz="1600" dirty="0">
                <a:solidFill>
                  <a:srgbClr val="404040"/>
                </a:solidFill>
                <a:latin typeface="Arial" panose="020B0604020202020204" pitchFamily="34" charset="0"/>
                <a:ea typeface="Times New Roman" panose="02020603050405020304" pitchFamily="18" charset="0"/>
                <a:cs typeface="Arial" panose="020B0604020202020204" pitchFamily="34" charset="0"/>
              </a:rPr>
              <a:t>Физическая защита РВ, ЯМ, подлежащих учету в СГУК РВ и РАО, при временном (транзитном) хранении более трёх суток должна соответствовать требованиям федеральных норм и правил в области использования атомной энергии к обеспечению физической защиты пункта хранения радиоактивных веществ, пункта хранения, хранилища радиоактивных отходов, утверждаемых </a:t>
            </a:r>
            <a:r>
              <a:rPr lang="ru-RU" altLang="ru-RU" sz="1600" dirty="0" err="1">
                <a:solidFill>
                  <a:srgbClr val="404040"/>
                </a:solidFill>
                <a:latin typeface="Arial" panose="020B0604020202020204" pitchFamily="34" charset="0"/>
                <a:ea typeface="Times New Roman" panose="02020603050405020304" pitchFamily="18" charset="0"/>
                <a:cs typeface="Arial" panose="020B0604020202020204" pitchFamily="34" charset="0"/>
              </a:rPr>
              <a:t>Ростехнадзором</a:t>
            </a:r>
            <a:r>
              <a:rPr lang="ru-RU" altLang="ru-RU" sz="1600" dirty="0">
                <a:solidFill>
                  <a:srgbClr val="404040"/>
                </a:solidFill>
                <a:latin typeface="Arial" panose="020B0604020202020204" pitchFamily="34" charset="0"/>
                <a:ea typeface="Times New Roman" panose="02020603050405020304" pitchFamily="18" charset="0"/>
                <a:cs typeface="Arial" panose="020B0604020202020204" pitchFamily="34" charset="0"/>
              </a:rPr>
              <a:t> на основании статьи 6 Федерального закона от 21 ноября 1995 г. № 170-ФЗ «Об использовании атомной энергии»..;</a:t>
            </a:r>
          </a:p>
          <a:p>
            <a:pPr algn="just">
              <a:spcBef>
                <a:spcPts val="600"/>
              </a:spcBef>
              <a:buClr>
                <a:schemeClr val="accent1"/>
              </a:buClr>
              <a:buFont typeface="Wingdings 3" panose="05040102010807070707" pitchFamily="18" charset="2"/>
              <a:buChar char=""/>
            </a:pPr>
            <a:r>
              <a:rPr lang="ru-RU" altLang="ru-RU" sz="1600" dirty="0">
                <a:solidFill>
                  <a:srgbClr val="404040"/>
                </a:solidFill>
                <a:latin typeface="Arial" panose="020B0604020202020204" pitchFamily="34" charset="0"/>
                <a:ea typeface="Times New Roman" panose="02020603050405020304" pitchFamily="18" charset="0"/>
                <a:cs typeface="Arial" panose="020B0604020202020204" pitchFamily="34" charset="0"/>
              </a:rPr>
              <a:t>Грузоотправитель должен документировать сведения: об отправке уведомления о дате планируемой отправки груза и о планируемом сроке его доставки</a:t>
            </a:r>
            <a:r>
              <a:rPr lang="ru-RU" altLang="ru-RU" sz="1600" dirty="0" smtClean="0">
                <a:solidFill>
                  <a:srgbClr val="404040"/>
                </a:solidFill>
                <a:latin typeface="Arial" panose="020B0604020202020204" pitchFamily="34" charset="0"/>
                <a:ea typeface="Times New Roman" panose="02020603050405020304" pitchFamily="18" charset="0"/>
                <a:cs typeface="Arial" panose="020B0604020202020204" pitchFamily="34" charset="0"/>
              </a:rPr>
              <a:t>; о </a:t>
            </a:r>
            <a:r>
              <a:rPr lang="ru-RU" altLang="ru-RU" sz="1600" dirty="0">
                <a:solidFill>
                  <a:srgbClr val="404040"/>
                </a:solidFill>
                <a:latin typeface="Arial" panose="020B0604020202020204" pitchFamily="34" charset="0"/>
                <a:ea typeface="Times New Roman" panose="02020603050405020304" pitchFamily="18" charset="0"/>
                <a:cs typeface="Arial" panose="020B0604020202020204" pitchFamily="34" charset="0"/>
              </a:rPr>
              <a:t>получении подтверждения о готовности принять груз; о получении </a:t>
            </a:r>
            <a:r>
              <a:rPr lang="ru-RU" altLang="ru-RU" sz="1600" dirty="0" smtClean="0">
                <a:solidFill>
                  <a:srgbClr val="404040"/>
                </a:solidFill>
                <a:latin typeface="Arial" panose="020B0604020202020204" pitchFamily="34" charset="0"/>
                <a:ea typeface="Times New Roman" panose="02020603050405020304" pitchFamily="18" charset="0"/>
                <a:cs typeface="Arial" panose="020B0604020202020204" pitchFamily="34" charset="0"/>
              </a:rPr>
              <a:t>груза. Указанные </a:t>
            </a:r>
            <a:r>
              <a:rPr lang="ru-RU" altLang="ru-RU" sz="1600" dirty="0">
                <a:solidFill>
                  <a:srgbClr val="404040"/>
                </a:solidFill>
                <a:latin typeface="Arial" panose="020B0604020202020204" pitchFamily="34" charset="0"/>
                <a:ea typeface="Times New Roman" panose="02020603050405020304" pitchFamily="18" charset="0"/>
                <a:cs typeface="Arial" panose="020B0604020202020204" pitchFamily="34" charset="0"/>
              </a:rPr>
              <a:t>сведения должны храниться грузоотправителем не менее пяти лет со дня документирования.</a:t>
            </a:r>
          </a:p>
          <a:p>
            <a:pPr algn="just">
              <a:spcBef>
                <a:spcPts val="600"/>
              </a:spcBef>
              <a:buClr>
                <a:schemeClr val="accent1"/>
              </a:buClr>
              <a:buFont typeface="Wingdings 3" panose="05040102010807070707" pitchFamily="18" charset="2"/>
              <a:buChar char=""/>
            </a:pPr>
            <a:r>
              <a:rPr lang="ru-RU" altLang="ru-RU" sz="1600" dirty="0" smtClean="0">
                <a:solidFill>
                  <a:srgbClr val="404040"/>
                </a:solidFill>
                <a:latin typeface="Arial" panose="020B0604020202020204" pitchFamily="34" charset="0"/>
                <a:ea typeface="Times New Roman" panose="02020603050405020304" pitchFamily="18" charset="0"/>
                <a:cs typeface="Arial" panose="020B0604020202020204" pitchFamily="34" charset="0"/>
              </a:rPr>
              <a:t>Грузополучатель должен документировать сведения: </a:t>
            </a:r>
          </a:p>
          <a:p>
            <a:pPr marL="285750" indent="-285750" algn="just">
              <a:buClr>
                <a:schemeClr val="accent1"/>
              </a:buClr>
              <a:buFont typeface="Arial" panose="020B0604020202020204" pitchFamily="34" charset="0"/>
              <a:buChar char="•"/>
            </a:pPr>
            <a:r>
              <a:rPr lang="ru-RU" altLang="ru-RU" sz="1600" dirty="0" smtClean="0">
                <a:solidFill>
                  <a:srgbClr val="404040"/>
                </a:solidFill>
                <a:latin typeface="Arial" panose="020B0604020202020204" pitchFamily="34" charset="0"/>
                <a:ea typeface="Times New Roman" panose="02020603050405020304" pitchFamily="18" charset="0"/>
                <a:cs typeface="Arial" panose="020B0604020202020204" pitchFamily="34" charset="0"/>
              </a:rPr>
              <a:t>о получении уведомления о планируемой отправке груза;</a:t>
            </a:r>
          </a:p>
          <a:p>
            <a:pPr marL="285750" indent="-285750" algn="just">
              <a:buClr>
                <a:schemeClr val="accent1"/>
              </a:buClr>
              <a:buFont typeface="Arial" panose="020B0604020202020204" pitchFamily="34" charset="0"/>
              <a:buChar char="•"/>
            </a:pPr>
            <a:r>
              <a:rPr lang="ru-RU" altLang="ru-RU" sz="1600" dirty="0" smtClean="0">
                <a:solidFill>
                  <a:srgbClr val="404040"/>
                </a:solidFill>
                <a:latin typeface="Arial" panose="020B0604020202020204" pitchFamily="34" charset="0"/>
                <a:ea typeface="Times New Roman" panose="02020603050405020304" pitchFamily="18" charset="0"/>
                <a:cs typeface="Arial" panose="020B0604020202020204" pitchFamily="34" charset="0"/>
              </a:rPr>
              <a:t>об отправке грузоотправителю подтверждения о готовности принять груз;</a:t>
            </a:r>
          </a:p>
          <a:p>
            <a:pPr marL="285750" indent="-285750" algn="just">
              <a:buClr>
                <a:schemeClr val="accent1"/>
              </a:buClr>
              <a:buFont typeface="Arial" panose="020B0604020202020204" pitchFamily="34" charset="0"/>
              <a:buChar char="•"/>
            </a:pPr>
            <a:r>
              <a:rPr lang="ru-RU" altLang="ru-RU" sz="1600" dirty="0" smtClean="0">
                <a:solidFill>
                  <a:srgbClr val="404040"/>
                </a:solidFill>
                <a:latin typeface="Arial" panose="020B0604020202020204" pitchFamily="34" charset="0"/>
                <a:ea typeface="Times New Roman" panose="02020603050405020304" pitchFamily="18" charset="0"/>
                <a:cs typeface="Arial" panose="020B0604020202020204" pitchFamily="34" charset="0"/>
              </a:rPr>
              <a:t>об отправке уведомления о принятом грузе.</a:t>
            </a:r>
            <a:endParaRPr lang="ru-RU" altLang="ru-RU" sz="1600" dirty="0">
              <a:solidFill>
                <a:srgbClr val="404040"/>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232263773"/>
      </p:ext>
    </p:extLst>
  </p:cSld>
  <p:clrMapOvr>
    <a:masterClrMapping/>
  </p:clrMapOvr>
  <p:transition spd="slow">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94E21D3F-2606-483D-BE73-14098160865D}"/>
              </a:ext>
            </a:extLst>
          </p:cNvPr>
          <p:cNvSpPr txBox="1"/>
          <p:nvPr/>
        </p:nvSpPr>
        <p:spPr>
          <a:xfrm>
            <a:off x="746153" y="26719"/>
            <a:ext cx="11412413" cy="369332"/>
          </a:xfrm>
          <a:prstGeom prst="rect">
            <a:avLst/>
          </a:prstGeom>
          <a:noFill/>
        </p:spPr>
        <p:txBody>
          <a:bodyPr wrap="square">
            <a:spAutoFit/>
          </a:bodyPr>
          <a:lstStyle/>
          <a:p>
            <a:pPr algn="ctr"/>
            <a:r>
              <a:rPr lang="ru-RU" b="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Требования к организационным мероприятиям</a:t>
            </a:r>
            <a:endParaRPr lang="ru-RU" dirty="0">
              <a:solidFill>
                <a:srgbClr val="C00000"/>
              </a:solidFill>
            </a:endParaRPr>
          </a:p>
        </p:txBody>
      </p:sp>
      <p:sp>
        <p:nvSpPr>
          <p:cNvPr id="10" name="Прямоугольник 4"/>
          <p:cNvSpPr>
            <a:spLocks noChangeArrowheads="1"/>
          </p:cNvSpPr>
          <p:nvPr/>
        </p:nvSpPr>
        <p:spPr bwMode="auto">
          <a:xfrm>
            <a:off x="864240" y="620688"/>
            <a:ext cx="10992400"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342900">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just">
              <a:spcBef>
                <a:spcPts val="600"/>
              </a:spcBef>
              <a:buClr>
                <a:schemeClr val="accent1"/>
              </a:buClr>
              <a:buFont typeface="Wingdings 3" panose="05040102010807070707" pitchFamily="18" charset="2"/>
              <a:buChar char=""/>
            </a:pPr>
            <a:r>
              <a:rPr lang="ru-RU" altLang="ru-RU" sz="1600" dirty="0">
                <a:solidFill>
                  <a:srgbClr val="404040"/>
                </a:solidFill>
                <a:latin typeface="Arial" panose="020B0604020202020204" pitchFamily="34" charset="0"/>
                <a:ea typeface="Times New Roman" panose="02020603050405020304" pitchFamily="18" charset="0"/>
                <a:cs typeface="Arial" panose="020B0604020202020204" pitchFamily="34" charset="0"/>
              </a:rPr>
              <a:t>Грузоотправителем, грузополучателем и перевозчиком должна осуществляться защита информации о транспортировании груза и мерах физической защиты при конкретной перевозке в соответствии с законодательством Российской Федерации.</a:t>
            </a:r>
            <a:r>
              <a:rPr lang="ru-RU" altLang="ru-RU" sz="1600" dirty="0" smtClean="0">
                <a:solidFill>
                  <a:srgbClr val="404040"/>
                </a:solidFill>
                <a:latin typeface="Arial" panose="020B0604020202020204" pitchFamily="34" charset="0"/>
                <a:ea typeface="Times New Roman" panose="02020603050405020304" pitchFamily="18" charset="0"/>
                <a:cs typeface="Arial" panose="020B0604020202020204" pitchFamily="34" charset="0"/>
              </a:rPr>
              <a:t>;</a:t>
            </a:r>
            <a:endParaRPr lang="ru-RU" altLang="ru-RU" sz="1600" dirty="0">
              <a:solidFill>
                <a:srgbClr val="404040"/>
              </a:solidFill>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buClr>
                <a:schemeClr val="accent1"/>
              </a:buClr>
              <a:buFont typeface="Wingdings 3" panose="05040102010807070707" pitchFamily="18" charset="2"/>
              <a:buChar char=""/>
            </a:pPr>
            <a:r>
              <a:rPr lang="ru-RU" altLang="ru-RU" sz="1600" dirty="0">
                <a:solidFill>
                  <a:srgbClr val="404040"/>
                </a:solidFill>
                <a:latin typeface="Arial" panose="020B0604020202020204" pitchFamily="34" charset="0"/>
                <a:ea typeface="Times New Roman" panose="02020603050405020304" pitchFamily="18" charset="0"/>
                <a:cs typeface="Arial" panose="020B0604020202020204" pitchFamily="34" charset="0"/>
              </a:rPr>
              <a:t>Организация, ответственная за физическую защиту, должна проводить планирование обеспечения физической защиты при транспортировании.</a:t>
            </a:r>
            <a:r>
              <a:rPr lang="ru-RU" altLang="ru-RU" sz="1600" dirty="0" smtClean="0">
                <a:solidFill>
                  <a:srgbClr val="404040"/>
                </a:solidFill>
                <a:latin typeface="Arial" panose="020B0604020202020204" pitchFamily="34" charset="0"/>
                <a:ea typeface="Times New Roman" panose="02020603050405020304" pitchFamily="18" charset="0"/>
                <a:cs typeface="Arial" panose="020B0604020202020204" pitchFamily="34" charset="0"/>
              </a:rPr>
              <a:t>;</a:t>
            </a:r>
            <a:endParaRPr lang="ru-RU" altLang="ru-RU" sz="1600" dirty="0">
              <a:solidFill>
                <a:srgbClr val="404040"/>
              </a:solidFill>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buClr>
                <a:schemeClr val="accent1"/>
              </a:buClr>
              <a:buFont typeface="Wingdings 3" panose="05040102010807070707" pitchFamily="18" charset="2"/>
              <a:buChar char=""/>
            </a:pPr>
            <a:r>
              <a:rPr lang="ru-RU" altLang="ru-RU" sz="1600" dirty="0">
                <a:solidFill>
                  <a:srgbClr val="404040"/>
                </a:solidFill>
                <a:latin typeface="Arial" panose="020B0604020202020204" pitchFamily="34" charset="0"/>
                <a:ea typeface="Times New Roman" panose="02020603050405020304" pitchFamily="18" charset="0"/>
                <a:cs typeface="Arial" panose="020B0604020202020204" pitchFamily="34" charset="0"/>
              </a:rPr>
              <a:t>Планирование обеспечения физической защиты при транспортировании должно включать в том числе определение</a:t>
            </a:r>
            <a:r>
              <a:rPr lang="ru-RU" altLang="ru-RU" sz="1600" dirty="0" smtClean="0">
                <a:solidFill>
                  <a:srgbClr val="404040"/>
                </a:solidFill>
                <a:latin typeface="Arial" panose="020B0604020202020204" pitchFamily="34" charset="0"/>
                <a:ea typeface="Times New Roman" panose="02020603050405020304" pitchFamily="18" charset="0"/>
                <a:cs typeface="Arial" panose="020B0604020202020204" pitchFamily="34" charset="0"/>
              </a:rPr>
              <a:t>.</a:t>
            </a:r>
          </a:p>
          <a:p>
            <a:pPr marL="285750" indent="-285750" algn="just">
              <a:spcBef>
                <a:spcPts val="600"/>
              </a:spcBef>
              <a:buClr>
                <a:schemeClr val="accent1"/>
              </a:buClr>
              <a:buFont typeface="Arial" panose="020B0604020202020204" pitchFamily="34" charset="0"/>
              <a:buChar char="•"/>
            </a:pPr>
            <a:r>
              <a:rPr lang="ru-RU" altLang="ru-RU" sz="1600" dirty="0" smtClean="0">
                <a:solidFill>
                  <a:srgbClr val="404040"/>
                </a:solidFill>
                <a:latin typeface="Arial" panose="020B0604020202020204" pitchFamily="34" charset="0"/>
                <a:ea typeface="Times New Roman" panose="02020603050405020304" pitchFamily="18" charset="0"/>
                <a:cs typeface="Arial" panose="020B0604020202020204" pitchFamily="34" charset="0"/>
              </a:rPr>
              <a:t>мер </a:t>
            </a:r>
            <a:r>
              <a:rPr lang="ru-RU" altLang="ru-RU" sz="1600" dirty="0">
                <a:solidFill>
                  <a:srgbClr val="404040"/>
                </a:solidFill>
                <a:latin typeface="Arial" panose="020B0604020202020204" pitchFamily="34" charset="0"/>
                <a:ea typeface="Times New Roman" panose="02020603050405020304" pitchFamily="18" charset="0"/>
                <a:cs typeface="Arial" panose="020B0604020202020204" pitchFamily="34" charset="0"/>
              </a:rPr>
              <a:t>и порядка осуществления связи и взаимодействия между грузополучателем, грузоотправителем, перевозчиком (за исключением транспортирования мобильных РИ, а также РВ, ЯМ, подлежащих учету в СГУК РВ и РАО, между радиационными объектами одной и той же организации);</a:t>
            </a:r>
          </a:p>
          <a:p>
            <a:pPr marL="285750" indent="-285750" algn="just">
              <a:spcBef>
                <a:spcPts val="600"/>
              </a:spcBef>
              <a:buClr>
                <a:schemeClr val="accent1"/>
              </a:buClr>
              <a:buFont typeface="Arial" panose="020B0604020202020204" pitchFamily="34" charset="0"/>
              <a:buChar char="•"/>
            </a:pPr>
            <a:r>
              <a:rPr lang="ru-RU" altLang="ru-RU" sz="1600" dirty="0">
                <a:solidFill>
                  <a:srgbClr val="404040"/>
                </a:solidFill>
                <a:latin typeface="Arial" panose="020B0604020202020204" pitchFamily="34" charset="0"/>
                <a:ea typeface="Times New Roman" panose="02020603050405020304" pitchFamily="18" charset="0"/>
                <a:cs typeface="Arial" panose="020B0604020202020204" pitchFamily="34" charset="0"/>
              </a:rPr>
              <a:t>основного и запасных маршрутов движения с учетом условий в районах и на маршрутах движения;</a:t>
            </a:r>
          </a:p>
          <a:p>
            <a:pPr marL="285750" indent="-285750" algn="just">
              <a:spcBef>
                <a:spcPts val="600"/>
              </a:spcBef>
              <a:buClr>
                <a:schemeClr val="accent1"/>
              </a:buClr>
              <a:buFont typeface="Arial" panose="020B0604020202020204" pitchFamily="34" charset="0"/>
              <a:buChar char="•"/>
            </a:pPr>
            <a:r>
              <a:rPr lang="ru-RU" altLang="ru-RU" sz="1600" dirty="0">
                <a:solidFill>
                  <a:srgbClr val="404040"/>
                </a:solidFill>
                <a:latin typeface="Arial" panose="020B0604020202020204" pitchFamily="34" charset="0"/>
                <a:ea typeface="Times New Roman" panose="02020603050405020304" pitchFamily="18" charset="0"/>
                <a:cs typeface="Arial" panose="020B0604020202020204" pitchFamily="34" charset="0"/>
              </a:rPr>
              <a:t>мест (пунктов) остановок и перегрузок груза (если они предусмотрены);</a:t>
            </a:r>
          </a:p>
          <a:p>
            <a:pPr marL="285750" indent="-285750" algn="just">
              <a:spcBef>
                <a:spcPts val="600"/>
              </a:spcBef>
              <a:buClr>
                <a:schemeClr val="accent1"/>
              </a:buClr>
              <a:buFont typeface="Arial" panose="020B0604020202020204" pitchFamily="34" charset="0"/>
              <a:buChar char="•"/>
            </a:pPr>
            <a:r>
              <a:rPr lang="ru-RU" altLang="ru-RU" sz="1600" dirty="0">
                <a:solidFill>
                  <a:srgbClr val="404040"/>
                </a:solidFill>
                <a:latin typeface="Arial" panose="020B0604020202020204" pitchFamily="34" charset="0"/>
                <a:ea typeface="Times New Roman" panose="02020603050405020304" pitchFamily="18" charset="0"/>
                <a:cs typeface="Arial" panose="020B0604020202020204" pitchFamily="34" charset="0"/>
              </a:rPr>
              <a:t>места (пункта) передачи груза грузополучателю (если она предусмотрена).</a:t>
            </a:r>
          </a:p>
          <a:p>
            <a:pPr algn="just">
              <a:spcBef>
                <a:spcPts val="600"/>
              </a:spcBef>
              <a:buClr>
                <a:schemeClr val="accent1"/>
              </a:buClr>
              <a:buFont typeface="Wingdings 3" panose="05040102010807070707" pitchFamily="18" charset="2"/>
              <a:buChar char=""/>
            </a:pPr>
            <a:r>
              <a:rPr lang="ru-RU" altLang="ru-RU" sz="1600" dirty="0">
                <a:solidFill>
                  <a:srgbClr val="404040"/>
                </a:solidFill>
                <a:latin typeface="Arial" panose="020B0604020202020204" pitchFamily="34" charset="0"/>
                <a:ea typeface="Times New Roman" panose="02020603050405020304" pitchFamily="18" charset="0"/>
                <a:cs typeface="Arial" panose="020B0604020202020204" pitchFamily="34" charset="0"/>
              </a:rPr>
              <a:t>При планировании необходимо избегать движения по территории районов чрезвычайных ситуаций, стихийных бедствий и территорий с установленными уровнями террористической опасности, ограничивать время транспортирования, количество перегрузок, остановок и стоянок в пути, а также число осведомленных о транспортировании лиц;</a:t>
            </a:r>
          </a:p>
          <a:p>
            <a:pPr algn="just">
              <a:spcBef>
                <a:spcPts val="600"/>
              </a:spcBef>
              <a:buClr>
                <a:schemeClr val="accent1"/>
              </a:buClr>
              <a:buFont typeface="Wingdings 3" panose="05040102010807070707" pitchFamily="18" charset="2"/>
              <a:buChar char=""/>
            </a:pPr>
            <a:r>
              <a:rPr lang="ru-RU" altLang="ru-RU" sz="1600" dirty="0">
                <a:solidFill>
                  <a:srgbClr val="404040"/>
                </a:solidFill>
                <a:latin typeface="Arial" panose="020B0604020202020204" pitchFamily="34" charset="0"/>
                <a:ea typeface="Times New Roman" panose="02020603050405020304" pitchFamily="18" charset="0"/>
                <a:cs typeface="Arial" panose="020B0604020202020204" pitchFamily="34" charset="0"/>
              </a:rPr>
              <a:t>Физическая защита РВ, ЯМ, подлежащих учету в СГУК РВ и РАО, при временном (транзитном) хранении более трёх суток должна соответствовать требованиям федеральных норм и правил в области использования атомной энергии к обеспечению физической защиты пункта хранения радиоактивных веществ, пункта хранения, хранилища радиоактивных отходов, утверждаемых </a:t>
            </a:r>
            <a:r>
              <a:rPr lang="ru-RU" altLang="ru-RU" sz="1600" dirty="0" err="1">
                <a:solidFill>
                  <a:srgbClr val="404040"/>
                </a:solidFill>
                <a:latin typeface="Arial" panose="020B0604020202020204" pitchFamily="34" charset="0"/>
                <a:ea typeface="Times New Roman" panose="02020603050405020304" pitchFamily="18" charset="0"/>
                <a:cs typeface="Arial" panose="020B0604020202020204" pitchFamily="34" charset="0"/>
              </a:rPr>
              <a:t>Ростехнадзором</a:t>
            </a:r>
            <a:r>
              <a:rPr lang="ru-RU" altLang="ru-RU" sz="1600" dirty="0">
                <a:solidFill>
                  <a:srgbClr val="404040"/>
                </a:solidFill>
                <a:latin typeface="Arial" panose="020B0604020202020204" pitchFamily="34" charset="0"/>
                <a:ea typeface="Times New Roman" panose="02020603050405020304" pitchFamily="18" charset="0"/>
                <a:cs typeface="Arial" panose="020B0604020202020204" pitchFamily="34" charset="0"/>
              </a:rPr>
              <a:t> на основании статьи 6 Федерального закона от 21 ноября 1995 г. № 170-ФЗ «Об использовании атомной энергии</a:t>
            </a:r>
            <a:r>
              <a:rPr lang="ru-RU" altLang="ru-RU" sz="1600" dirty="0" smtClean="0">
                <a:solidFill>
                  <a:srgbClr val="404040"/>
                </a:solidFill>
                <a:latin typeface="Arial" panose="020B0604020202020204" pitchFamily="34" charset="0"/>
                <a:ea typeface="Times New Roman" panose="02020603050405020304" pitchFamily="18" charset="0"/>
                <a:cs typeface="Arial" panose="020B0604020202020204" pitchFamily="34" charset="0"/>
              </a:rPr>
              <a:t>»;</a:t>
            </a:r>
            <a:endParaRPr lang="ru-RU" altLang="ru-RU" sz="1600" dirty="0">
              <a:solidFill>
                <a:srgbClr val="404040"/>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19944983"/>
      </p:ext>
    </p:extLst>
  </p:cSld>
  <p:clrMapOvr>
    <a:masterClrMapping/>
  </p:clrMapOvr>
  <p:transition spd="slow">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471C75A-A1F3-4599-900F-9E652D6E54B8}"/>
              </a:ext>
            </a:extLst>
          </p:cNvPr>
          <p:cNvSpPr txBox="1"/>
          <p:nvPr/>
        </p:nvSpPr>
        <p:spPr>
          <a:xfrm>
            <a:off x="839416" y="118438"/>
            <a:ext cx="10729192" cy="369332"/>
          </a:xfrm>
          <a:prstGeom prst="rect">
            <a:avLst/>
          </a:prstGeom>
          <a:noFill/>
        </p:spPr>
        <p:txBody>
          <a:bodyPr wrap="square">
            <a:spAutoFit/>
          </a:bodyPr>
          <a:lstStyle/>
          <a:p>
            <a:pPr lvl="0" algn="just">
              <a:buClr>
                <a:srgbClr val="000000"/>
              </a:buClr>
              <a:buSzPts val="1400"/>
              <a:tabLst>
                <a:tab pos="675005" algn="l"/>
              </a:tabLst>
            </a:pPr>
            <a:r>
              <a:rPr lang="ru-RU" sz="1800" u="none" strike="noStrike" spc="0" dirty="0">
                <a:effectLst/>
                <a:latin typeface="Arial" panose="020B0604020202020204" pitchFamily="34" charset="0"/>
                <a:ea typeface="Times New Roman" panose="02020603050405020304" pitchFamily="18" charset="0"/>
                <a:cs typeface="Times New Roman" panose="02020603050405020304" pitchFamily="18" charset="0"/>
              </a:rPr>
              <a:t>	</a:t>
            </a:r>
            <a:endParaRPr lang="ru-RU" sz="18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9E3A752D-08E1-45AB-BBBD-672D80E43112}"/>
              </a:ext>
            </a:extLst>
          </p:cNvPr>
          <p:cNvSpPr txBox="1"/>
          <p:nvPr/>
        </p:nvSpPr>
        <p:spPr>
          <a:xfrm>
            <a:off x="1014836" y="84420"/>
            <a:ext cx="10913811" cy="1200329"/>
          </a:xfrm>
          <a:prstGeom prst="rect">
            <a:avLst/>
          </a:prstGeom>
          <a:noFill/>
        </p:spPr>
        <p:txBody>
          <a:bodyPr wrap="square">
            <a:spAutoFit/>
          </a:bodyPr>
          <a:lstStyle/>
          <a:p>
            <a:pPr lvl="0" algn="just">
              <a:buClr>
                <a:srgbClr val="000000"/>
              </a:buClr>
              <a:buSzPts val="1400"/>
              <a:tabLst>
                <a:tab pos="684530" algn="l"/>
              </a:tabLst>
            </a:pPr>
            <a:r>
              <a:rPr lang="ru-RU" sz="1800" u="none" strike="noStrike" spc="0" dirty="0">
                <a:effectLst/>
                <a:latin typeface="Arial" panose="020B0604020202020204" pitchFamily="34" charset="0"/>
                <a:ea typeface="Times New Roman" panose="02020603050405020304" pitchFamily="18" charset="0"/>
                <a:cs typeface="Times New Roman" panose="02020603050405020304" pitchFamily="18" charset="0"/>
              </a:rPr>
              <a:t>В случае если транспортирование включает временное (транзитное) хранение, </a:t>
            </a:r>
            <a:r>
              <a:rPr lang="ru-RU" sz="1800" b="1" u="none" strike="noStrike" spc="0" dirty="0">
                <a:effectLst/>
                <a:latin typeface="Arial" panose="020B0604020202020204" pitchFamily="34" charset="0"/>
                <a:ea typeface="Times New Roman" panose="02020603050405020304" pitchFamily="18" charset="0"/>
                <a:cs typeface="Times New Roman" panose="02020603050405020304" pitchFamily="18" charset="0"/>
              </a:rPr>
              <a:t>в план физической защиты </a:t>
            </a:r>
            <a:r>
              <a:rPr lang="ru-RU" sz="1800" u="none" strike="noStrike" spc="0" dirty="0">
                <a:effectLst/>
                <a:latin typeface="Arial" panose="020B0604020202020204" pitchFamily="34" charset="0"/>
                <a:ea typeface="Times New Roman" panose="02020603050405020304" pitchFamily="18" charset="0"/>
                <a:cs typeface="Times New Roman" panose="02020603050405020304" pitchFamily="18" charset="0"/>
              </a:rPr>
              <a:t>РВ, ЯМ, подлежащих учету в СГУК РВ и РАО, при их транспортировании </a:t>
            </a:r>
            <a:r>
              <a:rPr lang="ru-RU" sz="1800" b="1" i="1" u="none" strike="noStrike" spc="0" dirty="0">
                <a:effectLst/>
                <a:latin typeface="Arial" panose="020B0604020202020204" pitchFamily="34" charset="0"/>
                <a:ea typeface="Times New Roman" panose="02020603050405020304" pitchFamily="18" charset="0"/>
                <a:cs typeface="Times New Roman" panose="02020603050405020304" pitchFamily="18" charset="0"/>
              </a:rPr>
              <a:t>должны включаться сведения из плана физической защиты радиационного объекта</a:t>
            </a:r>
            <a:r>
              <a:rPr lang="ru-RU" sz="1800" u="none" strike="noStrike" spc="0" dirty="0">
                <a:effectLst/>
                <a:latin typeface="Arial" panose="020B0604020202020204" pitchFamily="34" charset="0"/>
                <a:ea typeface="Times New Roman" panose="02020603050405020304" pitchFamily="18" charset="0"/>
                <a:cs typeface="Times New Roman" panose="02020603050405020304" pitchFamily="18" charset="0"/>
              </a:rPr>
              <a:t>, на котором будет осуществляться временное (транзитное) хранение.</a:t>
            </a:r>
            <a:endParaRPr lang="ru-RU" sz="18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3A23A9B9-2A74-41BE-A070-3C5800FCB675}"/>
              </a:ext>
            </a:extLst>
          </p:cNvPr>
          <p:cNvSpPr txBox="1"/>
          <p:nvPr/>
        </p:nvSpPr>
        <p:spPr>
          <a:xfrm>
            <a:off x="936441" y="1465463"/>
            <a:ext cx="10992206" cy="523220"/>
          </a:xfrm>
          <a:prstGeom prst="rect">
            <a:avLst/>
          </a:prstGeom>
          <a:noFill/>
        </p:spPr>
        <p:txBody>
          <a:bodyPr wrap="square">
            <a:spAutoFit/>
          </a:bodyPr>
          <a:lstStyle/>
          <a:p>
            <a:pPr indent="266700" algn="ctr"/>
            <a:r>
              <a:rPr lang="ru-RU" sz="1400" i="1" dirty="0">
                <a:solidFill>
                  <a:srgbClr val="002060"/>
                </a:solidFill>
                <a:latin typeface="Arial" panose="020B0604020202020204" pitchFamily="34" charset="0"/>
                <a:ea typeface="Microsoft Sans Serif" panose="020B0604020202020204" pitchFamily="34" charset="0"/>
                <a:cs typeface="Times New Roman" panose="02020603050405020304" pitchFamily="18" charset="0"/>
              </a:rPr>
              <a:t>В транспортировании должны участвовать сопровождающие лица, выполняющие обязанности по физической защите при транспортировании.</a:t>
            </a:r>
            <a:endParaRPr lang="ru-RU" sz="1400" i="1" dirty="0">
              <a:solidFill>
                <a:srgbClr val="002060"/>
              </a:solidFill>
              <a:effectLst/>
              <a:latin typeface="Microsoft Sans Serif" panose="020B0604020202020204" pitchFamily="34" charset="0"/>
              <a:ea typeface="Microsoft Sans Serif" panose="020B0604020202020204" pitchFamily="34" charset="0"/>
            </a:endParaRPr>
          </a:p>
        </p:txBody>
      </p:sp>
      <p:sp>
        <p:nvSpPr>
          <p:cNvPr id="14" name="TextBox 13">
            <a:extLst>
              <a:ext uri="{FF2B5EF4-FFF2-40B4-BE49-F238E27FC236}">
                <a16:creationId xmlns:a16="http://schemas.microsoft.com/office/drawing/2014/main" id="{0210B033-6C17-4FBA-8F19-BCBC90A9F281}"/>
              </a:ext>
            </a:extLst>
          </p:cNvPr>
          <p:cNvSpPr txBox="1"/>
          <p:nvPr/>
        </p:nvSpPr>
        <p:spPr>
          <a:xfrm>
            <a:off x="839416" y="5195438"/>
            <a:ext cx="10875074" cy="584775"/>
          </a:xfrm>
          <a:prstGeom prst="rect">
            <a:avLst/>
          </a:prstGeom>
          <a:noFill/>
        </p:spPr>
        <p:txBody>
          <a:bodyPr wrap="square">
            <a:spAutoFit/>
          </a:bodyPr>
          <a:lstStyle/>
          <a:p>
            <a:pPr indent="266700" algn="ctr"/>
            <a:r>
              <a:rPr lang="ru-RU" sz="1600" b="1" i="0" u="none" strike="noStrike" spc="0" dirty="0">
                <a:solidFill>
                  <a:srgbClr val="000000"/>
                </a:solidFill>
                <a:effectLst/>
                <a:latin typeface="Arial" panose="020B0604020202020204" pitchFamily="34" charset="0"/>
                <a:ea typeface="Microsoft Sans Serif" panose="020B0604020202020204" pitchFamily="34" charset="0"/>
                <a:cs typeface="Times New Roman" panose="02020603050405020304" pitchFamily="18" charset="0"/>
              </a:rPr>
              <a:t>Ответственность за обеспечение физической защиты </a:t>
            </a:r>
            <a:r>
              <a:rPr lang="ru-RU" sz="1600" b="0" i="0" u="none" strike="noStrike" spc="0" dirty="0">
                <a:solidFill>
                  <a:srgbClr val="000000"/>
                </a:solidFill>
                <a:effectLst/>
                <a:latin typeface="Arial" panose="020B0604020202020204" pitchFamily="34" charset="0"/>
                <a:ea typeface="Microsoft Sans Serif" panose="020B0604020202020204" pitchFamily="34" charset="0"/>
                <a:cs typeface="Times New Roman" panose="02020603050405020304" pitchFamily="18" charset="0"/>
              </a:rPr>
              <a:t>РВ, ЯМ, подлежащих учету в СГУК РВ и РАО, </a:t>
            </a:r>
            <a:r>
              <a:rPr lang="ru-RU" sz="1600" b="1" i="0" u="none" strike="noStrike" spc="0" dirty="0">
                <a:solidFill>
                  <a:srgbClr val="000000"/>
                </a:solidFill>
                <a:effectLst/>
                <a:latin typeface="Arial" panose="020B0604020202020204" pitchFamily="34" charset="0"/>
                <a:ea typeface="Microsoft Sans Serif" panose="020B0604020202020204" pitchFamily="34" charset="0"/>
                <a:cs typeface="Times New Roman" panose="02020603050405020304" pitchFamily="18" charset="0"/>
              </a:rPr>
              <a:t>при временном (транзитном) хранении должна быть определена документально</a:t>
            </a:r>
            <a:r>
              <a:rPr lang="ru-RU" sz="1600" b="0" i="0" u="none" strike="noStrike" spc="0" dirty="0">
                <a:solidFill>
                  <a:srgbClr val="000000"/>
                </a:solidFill>
                <a:effectLst/>
                <a:latin typeface="Arial" panose="020B0604020202020204" pitchFamily="34" charset="0"/>
                <a:ea typeface="Microsoft Sans Serif" panose="020B0604020202020204" pitchFamily="34" charset="0"/>
                <a:cs typeface="Times New Roman" panose="02020603050405020304" pitchFamily="18" charset="0"/>
              </a:rPr>
              <a:t>.</a:t>
            </a:r>
            <a:endParaRPr lang="ru-RU" sz="1600" dirty="0">
              <a:solidFill>
                <a:srgbClr val="000000"/>
              </a:solidFill>
              <a:effectLst/>
              <a:latin typeface="Microsoft Sans Serif" panose="020B0604020202020204" pitchFamily="34" charset="0"/>
              <a:ea typeface="Microsoft Sans Serif" panose="020B0604020202020204" pitchFamily="34" charset="0"/>
            </a:endParaRPr>
          </a:p>
        </p:txBody>
      </p:sp>
      <p:sp>
        <p:nvSpPr>
          <p:cNvPr id="8" name="TextBox 7">
            <a:extLst>
              <a:ext uri="{FF2B5EF4-FFF2-40B4-BE49-F238E27FC236}">
                <a16:creationId xmlns:a16="http://schemas.microsoft.com/office/drawing/2014/main" id="{FA20320E-BA33-4E43-856D-323E0B00E652}"/>
              </a:ext>
            </a:extLst>
          </p:cNvPr>
          <p:cNvSpPr txBox="1"/>
          <p:nvPr/>
        </p:nvSpPr>
        <p:spPr>
          <a:xfrm>
            <a:off x="1127448" y="5877272"/>
            <a:ext cx="10801200" cy="73866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indent="469900" algn="just"/>
            <a:r>
              <a:rPr lang="ru-RU" sz="1400" b="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Временное (транзитное) хранение </a:t>
            </a:r>
            <a:r>
              <a:rPr lang="ru-RU" sz="1400" dirty="0" smtClean="0">
                <a:solidFill>
                  <a:srgbClr val="002060"/>
                </a:solidFill>
                <a:effectLst/>
                <a:latin typeface="Arial" panose="020B0604020202020204" pitchFamily="34" charset="0"/>
                <a:ea typeface="Times New Roman" panose="02020603050405020304" pitchFamily="18" charset="0"/>
              </a:rPr>
              <a:t>- </a:t>
            </a:r>
            <a:r>
              <a:rPr lang="ru-RU" sz="1400" dirty="0">
                <a:solidFill>
                  <a:srgbClr val="002060"/>
                </a:solidFill>
                <a:latin typeface="Arial" panose="020B0604020202020204" pitchFamily="34" charset="0"/>
                <a:ea typeface="Times New Roman" panose="02020603050405020304" pitchFamily="18" charset="0"/>
              </a:rPr>
              <a:t>хранение упаковок, грузовых контейнеров, цистерн и транспортных пакетов с РВ, ЯМ, подлежащих учету в СГУК РВ и РАО, осуществляемое на специально выделенных местах складов общего назначения и специально оборудованных складах железнодорожных станций, портов, аэропортов, грузовых автостанций.</a:t>
            </a:r>
            <a:endParaRPr lang="ru-RU" sz="1400" dirty="0">
              <a:solidFill>
                <a:srgbClr val="002060"/>
              </a:solidFill>
              <a:effectLst/>
              <a:latin typeface="Times New Roman" panose="02020603050405020304" pitchFamily="18" charset="0"/>
              <a:ea typeface="Times New Roman" panose="02020603050405020304" pitchFamily="18" charset="0"/>
            </a:endParaRPr>
          </a:p>
        </p:txBody>
      </p:sp>
      <p:sp>
        <p:nvSpPr>
          <p:cNvPr id="2" name="Прямоугольник 1"/>
          <p:cNvSpPr/>
          <p:nvPr/>
        </p:nvSpPr>
        <p:spPr>
          <a:xfrm>
            <a:off x="992159" y="2198155"/>
            <a:ext cx="10983461" cy="1200329"/>
          </a:xfrm>
          <a:prstGeom prst="rect">
            <a:avLst/>
          </a:prstGeom>
        </p:spPr>
        <p:txBody>
          <a:bodyPr wrap="square">
            <a:spAutoFit/>
          </a:bodyPr>
          <a:lstStyle/>
          <a:p>
            <a:pPr algn="just"/>
            <a:r>
              <a:rPr lang="ru-RU" dirty="0">
                <a:solidFill>
                  <a:srgbClr val="000000"/>
                </a:solidFill>
                <a:latin typeface="Arial" panose="020B0604020202020204" pitchFamily="34" charset="0"/>
                <a:ea typeface="Microsoft Sans Serif" panose="020B0604020202020204" pitchFamily="34" charset="0"/>
              </a:rPr>
              <a:t>Сведения о факте транспортирования мобильного РИ, </a:t>
            </a:r>
            <a:r>
              <a:rPr lang="ru-RU" dirty="0" smtClean="0">
                <a:solidFill>
                  <a:srgbClr val="000000"/>
                </a:solidFill>
                <a:latin typeface="Arial" panose="020B0604020202020204" pitchFamily="34" charset="0"/>
                <a:ea typeface="Microsoft Sans Serif" panose="020B0604020202020204" pitchFamily="34" charset="0"/>
              </a:rPr>
              <a:t>к </a:t>
            </a:r>
            <a:r>
              <a:rPr lang="ru-RU" dirty="0">
                <a:solidFill>
                  <a:srgbClr val="000000"/>
                </a:solidFill>
                <a:latin typeface="Arial" panose="020B0604020202020204" pitchFamily="34" charset="0"/>
                <a:ea typeface="Microsoft Sans Serif" panose="020B0604020202020204" pitchFamily="34" charset="0"/>
              </a:rPr>
              <a:t>месту проведения работ (временного хранения) и обратно с выездом на пути общего пользования должны документироваться и храниться в организации, которая эксплуатирует такие мобильные РИ, </a:t>
            </a:r>
            <a:r>
              <a:rPr lang="ru-RU" b="1" dirty="0">
                <a:solidFill>
                  <a:srgbClr val="C00000"/>
                </a:solidFill>
                <a:latin typeface="Arial" panose="020B0604020202020204" pitchFamily="34" charset="0"/>
                <a:ea typeface="Microsoft Sans Serif" panose="020B0604020202020204" pitchFamily="34" charset="0"/>
              </a:rPr>
              <a:t>не менее пяти лет </a:t>
            </a:r>
            <a:r>
              <a:rPr lang="ru-RU" dirty="0">
                <a:solidFill>
                  <a:srgbClr val="000000"/>
                </a:solidFill>
                <a:latin typeface="Arial" panose="020B0604020202020204" pitchFamily="34" charset="0"/>
                <a:ea typeface="Microsoft Sans Serif" panose="020B0604020202020204" pitchFamily="34" charset="0"/>
              </a:rPr>
              <a:t>со дня приемки мобильного РИ в конечном пункте назначения.</a:t>
            </a:r>
            <a:endParaRPr lang="ru-RU" dirty="0"/>
          </a:p>
        </p:txBody>
      </p:sp>
      <p:sp>
        <p:nvSpPr>
          <p:cNvPr id="4" name="Прямоугольник 3"/>
          <p:cNvSpPr/>
          <p:nvPr/>
        </p:nvSpPr>
        <p:spPr>
          <a:xfrm>
            <a:off x="980010" y="3583959"/>
            <a:ext cx="10948637" cy="1477328"/>
          </a:xfrm>
          <a:prstGeom prst="rect">
            <a:avLst/>
          </a:prstGeom>
        </p:spPr>
        <p:txBody>
          <a:bodyPr wrap="square">
            <a:spAutoFit/>
          </a:bodyPr>
          <a:lstStyle/>
          <a:p>
            <a:pPr lvl="0" algn="just">
              <a:spcAft>
                <a:spcPts val="0"/>
              </a:spcAft>
              <a:buClr>
                <a:srgbClr val="000000"/>
              </a:buClr>
              <a:buSzPts val="1400"/>
              <a:tabLst>
                <a:tab pos="814705" algn="l"/>
              </a:tabLst>
            </a:pPr>
            <a:r>
              <a:rPr lang="ru-RU" dirty="0">
                <a:latin typeface="Arial" panose="020B0604020202020204" pitchFamily="34" charset="0"/>
                <a:ea typeface="Times New Roman" panose="02020603050405020304" pitchFamily="18" charset="0"/>
                <a:cs typeface="Times New Roman" panose="02020603050405020304" pitchFamily="18" charset="0"/>
              </a:rPr>
              <a:t>В случае выезда на пути общего пользования </a:t>
            </a:r>
            <a:r>
              <a:rPr lang="ru-RU" dirty="0" smtClean="0">
                <a:latin typeface="Arial" panose="020B0604020202020204" pitchFamily="34" charset="0"/>
                <a:ea typeface="Times New Roman" panose="02020603050405020304" pitchFamily="18" charset="0"/>
                <a:cs typeface="Times New Roman" panose="02020603050405020304" pitchFamily="18" charset="0"/>
              </a:rPr>
              <a:t>между </a:t>
            </a:r>
            <a:r>
              <a:rPr lang="ru-RU" dirty="0">
                <a:latin typeface="Arial" panose="020B0604020202020204" pitchFamily="34" charset="0"/>
                <a:ea typeface="Times New Roman" panose="02020603050405020304" pitchFamily="18" charset="0"/>
                <a:cs typeface="Times New Roman" panose="02020603050405020304" pitchFamily="18" charset="0"/>
              </a:rPr>
              <a:t>радиационными объектами одной и той же организации, а также при транспортировании мобильного РИ, </a:t>
            </a:r>
            <a:r>
              <a:rPr lang="ru-RU" dirty="0" smtClean="0">
                <a:latin typeface="Arial" panose="020B0604020202020204" pitchFamily="34" charset="0"/>
                <a:ea typeface="Times New Roman" panose="02020603050405020304" pitchFamily="18" charset="0"/>
                <a:cs typeface="Times New Roman" panose="02020603050405020304" pitchFamily="18" charset="0"/>
              </a:rPr>
              <a:t>к </a:t>
            </a:r>
            <a:r>
              <a:rPr lang="ru-RU" dirty="0">
                <a:latin typeface="Arial" panose="020B0604020202020204" pitchFamily="34" charset="0"/>
                <a:ea typeface="Times New Roman" panose="02020603050405020304" pitchFamily="18" charset="0"/>
                <a:cs typeface="Times New Roman" panose="02020603050405020304" pitchFamily="18" charset="0"/>
              </a:rPr>
              <a:t>месту проведения работ (временного хранения) и обратно, сопровождающие лица по прибытию груза в место назначения (место проведения работ, временного хранения) </a:t>
            </a:r>
            <a:r>
              <a:rPr lang="ru-RU" b="1"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должны проверить целостность замков и пломб, установленных на грузе.</a:t>
            </a:r>
            <a:endParaRPr lang="ru-RU"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6017876"/>
      </p:ext>
    </p:extLst>
  </p:cSld>
  <p:clrMapOvr>
    <a:masterClrMapping/>
  </p:clrMapOvr>
  <p:transition spd="slow">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E3644B-5209-4406-998C-FD9FA5F32213}"/>
              </a:ext>
            </a:extLst>
          </p:cNvPr>
          <p:cNvSpPr txBox="1"/>
          <p:nvPr/>
        </p:nvSpPr>
        <p:spPr>
          <a:xfrm>
            <a:off x="866778" y="109012"/>
            <a:ext cx="11061870" cy="1446550"/>
          </a:xfrm>
          <a:prstGeom prst="rect">
            <a:avLst/>
          </a:prstGeom>
          <a:noFill/>
        </p:spPr>
        <p:txBody>
          <a:bodyPr wrap="square">
            <a:spAutoFit/>
          </a:bodyPr>
          <a:lstStyle/>
          <a:p>
            <a:pPr lvl="0" indent="623888" algn="just">
              <a:buClr>
                <a:srgbClr val="000000"/>
              </a:buClr>
              <a:buSzPts val="1400"/>
              <a:tabLst>
                <a:tab pos="684530" algn="l"/>
              </a:tabLst>
            </a:pPr>
            <a:r>
              <a:rPr lang="ru-RU" sz="1800" u="none" strike="noStrike" spc="0" dirty="0">
                <a:effectLst/>
                <a:ea typeface="Times New Roman" panose="02020603050405020304" pitchFamily="18" charset="0"/>
                <a:cs typeface="Times New Roman" panose="02020603050405020304" pitchFamily="18" charset="0"/>
              </a:rPr>
              <a:t>С учетом установленного уровня физической защиты в план физической защиты РВ, ЯМ, подлежащих учету в СГУК РВ и РАО, при их транспортировании должны быть включены в виде приложения документы (или должны быть даны ссылки на документы), указанные в приложении № 4 к настоящим Правилам, и план работ по ликвидации последствий аварий. </a:t>
            </a:r>
          </a:p>
          <a:p>
            <a:pPr indent="268288"/>
            <a:r>
              <a:rPr lang="ru-RU" sz="1600" dirty="0">
                <a:solidFill>
                  <a:srgbClr val="000000"/>
                </a:solidFill>
                <a:effectLst/>
                <a:ea typeface="Microsoft Sans Serif" panose="020B0604020202020204" pitchFamily="34" charset="0"/>
              </a:rPr>
              <a:t>План работ по ликвидации последствий аварии разрабатывается и утверждается в порядке, </a:t>
            </a:r>
            <a:r>
              <a:rPr lang="ru-RU" sz="1600" b="1" dirty="0">
                <a:solidFill>
                  <a:srgbClr val="000000"/>
                </a:solidFill>
                <a:effectLst/>
                <a:ea typeface="Microsoft Sans Serif" panose="020B0604020202020204" pitchFamily="34" charset="0"/>
              </a:rPr>
              <a:t>установленном НП-053-16</a:t>
            </a:r>
            <a:endParaRPr lang="ru-RU" dirty="0"/>
          </a:p>
        </p:txBody>
      </p:sp>
      <p:sp>
        <p:nvSpPr>
          <p:cNvPr id="7" name="TextBox 6">
            <a:extLst>
              <a:ext uri="{FF2B5EF4-FFF2-40B4-BE49-F238E27FC236}">
                <a16:creationId xmlns:a16="http://schemas.microsoft.com/office/drawing/2014/main" id="{1B365B87-8323-4E25-B551-9836A6CA4942}"/>
              </a:ext>
            </a:extLst>
          </p:cNvPr>
          <p:cNvSpPr txBox="1"/>
          <p:nvPr/>
        </p:nvSpPr>
        <p:spPr>
          <a:xfrm>
            <a:off x="964535" y="1412776"/>
            <a:ext cx="10979879" cy="5574668"/>
          </a:xfrm>
          <a:prstGeom prst="rect">
            <a:avLst/>
          </a:prstGeom>
          <a:noFill/>
        </p:spPr>
        <p:txBody>
          <a:bodyPr wrap="square">
            <a:spAutoFit/>
          </a:bodyPr>
          <a:lstStyle/>
          <a:p>
            <a:pPr algn="ctr">
              <a:lnSpc>
                <a:spcPct val="120000"/>
              </a:lnSpc>
              <a:spcAft>
                <a:spcPts val="600"/>
              </a:spcAft>
            </a:pPr>
            <a:r>
              <a:rPr lang="ru-RU" sz="1400" b="1" dirty="0">
                <a:solidFill>
                  <a:srgbClr val="000001"/>
                </a:solidFill>
                <a:effectLst/>
                <a:latin typeface="Arial" panose="020B0604020202020204" pitchFamily="34" charset="0"/>
                <a:ea typeface="Times New Roman" panose="02020603050405020304" pitchFamily="18" charset="0"/>
              </a:rPr>
              <a:t> 7.2. Основные требования по проведению работ в случае аварии </a:t>
            </a:r>
            <a:endParaRPr lang="ru-RU" sz="1400" dirty="0">
              <a:solidFill>
                <a:srgbClr val="2B4279"/>
              </a:solidFill>
              <a:effectLst/>
              <a:latin typeface="Arial" panose="020B0604020202020204" pitchFamily="34" charset="0"/>
              <a:ea typeface="Times New Roman" panose="02020603050405020304" pitchFamily="18" charset="0"/>
            </a:endParaRPr>
          </a:p>
          <a:p>
            <a:pPr indent="360680" algn="just">
              <a:lnSpc>
                <a:spcPct val="120000"/>
              </a:lnSpc>
            </a:pPr>
            <a:r>
              <a:rPr lang="ru-RU" sz="1400" dirty="0">
                <a:effectLst/>
                <a:latin typeface="Arial" panose="020B0604020202020204" pitchFamily="34" charset="0"/>
                <a:ea typeface="Times New Roman" panose="02020603050405020304" pitchFamily="18" charset="0"/>
              </a:rPr>
              <a:t>7.2.1. Проведение первичных аварийно-спасательных работ в случае аварий, вызывающих воздействие на груз радиоактивных материалов, осуществляется прибывающими в установленном порядке на место аварии работниками транспорта, сотрудниками внутренних дел, пожарно-спасательных подразделений, АСФ органов местного самоуправления, спасательных сил и средств транспортных организаций с обязательным участием сопровождающего персонала и охраны (при наличии и дееспособности).</a:t>
            </a:r>
          </a:p>
          <a:p>
            <a:pPr indent="360680" algn="just">
              <a:lnSpc>
                <a:spcPct val="120000"/>
              </a:lnSpc>
            </a:pPr>
            <a:r>
              <a:rPr lang="ru-RU" sz="1400" dirty="0">
                <a:effectLst/>
                <a:latin typeface="Arial" panose="020B0604020202020204" pitchFamily="34" charset="0"/>
                <a:ea typeface="Times New Roman" panose="02020603050405020304" pitchFamily="18" charset="0"/>
              </a:rPr>
              <a:t>7.2.2. Во всех случаях проведение первичных аварийно-спасательных работ в случае аварий должно осуществляться с обязательным использованием аварийной карточки на груз радиоактивных материалов.</a:t>
            </a:r>
          </a:p>
          <a:p>
            <a:pPr indent="360680" algn="just">
              <a:lnSpc>
                <a:spcPct val="120000"/>
              </a:lnSpc>
            </a:pPr>
            <a:r>
              <a:rPr lang="ru-RU" sz="1400" dirty="0">
                <a:effectLst/>
                <a:latin typeface="Arial" panose="020B0604020202020204" pitchFamily="34" charset="0"/>
                <a:ea typeface="Times New Roman" panose="02020603050405020304" pitchFamily="18" charset="0"/>
              </a:rPr>
              <a:t>Утверждение аварийных карточек на различные виды грузов радиоактивных материалов и определение порядка их использования осуществляет ГКО.</a:t>
            </a:r>
          </a:p>
          <a:p>
            <a:pPr indent="360680" algn="just">
              <a:lnSpc>
                <a:spcPct val="120000"/>
              </a:lnSpc>
            </a:pPr>
            <a:r>
              <a:rPr lang="ru-RU" sz="1400" dirty="0">
                <a:effectLst/>
                <a:latin typeface="Arial" panose="020B0604020202020204" pitchFamily="34" charset="0"/>
                <a:ea typeface="Times New Roman" panose="02020603050405020304" pitchFamily="18" charset="0"/>
              </a:rPr>
              <a:t>7.2.3. Для проведения аварийно-спасательных работ и дальнейших мероприятий по ликвидации последствий аварий при перевозках грузов радиоактивных материалов должны быть оповещены и задействованы (в том числе с использованием средств дальней связи) нештатные АСФ грузоотправителей и штатные АСФ ГКО.</a:t>
            </a:r>
          </a:p>
          <a:p>
            <a:pPr indent="360680" algn="just">
              <a:lnSpc>
                <a:spcPct val="120000"/>
              </a:lnSpc>
            </a:pPr>
            <a:r>
              <a:rPr lang="ru-RU" sz="1400" dirty="0">
                <a:effectLst/>
                <a:latin typeface="Arial" panose="020B0604020202020204" pitchFamily="34" charset="0"/>
                <a:ea typeface="Times New Roman" panose="02020603050405020304" pitchFamily="18" charset="0"/>
              </a:rPr>
              <a:t>7.2.4. Порядок и степень участия нештатных АСФ грузоотправителей устанавливаются в плане организации работ по ликвидации последствий аварий при перевозке грузов радиоактивных материалов, разрабатываемом грузоотправителем или грузополучателем в случае транспортирования им груза радиоактивных материалов с учетом условий выполняемых перевозок. Требования к плану устанавливаются федеральными нормами и правилами. План должен быть согласован с ГКО и штатными АСФ ГКО в установленном порядке.</a:t>
            </a:r>
          </a:p>
          <a:p>
            <a:pPr indent="360680" algn="just">
              <a:lnSpc>
                <a:spcPct val="120000"/>
              </a:lnSpc>
            </a:pPr>
            <a:r>
              <a:rPr lang="ru-RU" sz="1400" dirty="0">
                <a:effectLst/>
                <a:latin typeface="Arial" panose="020B0604020202020204" pitchFamily="34" charset="0"/>
                <a:ea typeface="Times New Roman" panose="02020603050405020304" pitchFamily="18" charset="0"/>
              </a:rPr>
              <a:t>7.2.5. Порядок и степень участия штатных АСФ ГКО устанавливаются положениями о штатных АСФ, положениями о взаимодействии штатных АСФ и нештатных АСФ грузоотправителей, аварийными карточками и другими организационно-распорядительными документами, утверждаемыми ГКО в установленном порядке.</a:t>
            </a:r>
          </a:p>
        </p:txBody>
      </p:sp>
    </p:spTree>
    <p:extLst>
      <p:ext uri="{BB962C8B-B14F-4D97-AF65-F5344CB8AC3E}">
        <p14:creationId xmlns:p14="http://schemas.microsoft.com/office/powerpoint/2010/main" val="1057209947"/>
      </p:ext>
    </p:extLst>
  </p:cSld>
  <p:clrMapOvr>
    <a:masterClrMapping/>
  </p:clrMapOvr>
  <p:transition spd="slow">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3219450" y="70644"/>
            <a:ext cx="6251575" cy="369332"/>
          </a:xfrm>
          <a:prstGeom prst="rect">
            <a:avLst/>
          </a:prstGeom>
        </p:spPr>
        <p:txBody>
          <a:bodyPr>
            <a:spAutoFit/>
          </a:bodyPr>
          <a:lstStyle/>
          <a:p>
            <a:pPr>
              <a:defRPr/>
            </a:pPr>
            <a:r>
              <a:rPr lang="ru-RU" b="1" dirty="0">
                <a:solidFill>
                  <a:srgbClr val="C00000"/>
                </a:solidFill>
                <a:effectLst>
                  <a:outerShdw blurRad="38100" dist="38100" dir="2700000" algn="tl">
                    <a:srgbClr val="000000">
                      <a:alpha val="43137"/>
                    </a:srgbClr>
                  </a:outerShdw>
                </a:effectLst>
                <a:latin typeface="+mj-lt"/>
                <a:ea typeface="Microsoft YaHei" pitchFamily="34" charset="-122"/>
              </a:rPr>
              <a:t>УВЕДОМЛЕНИЕ О НЕСАНКЦИОНИРОВАННЫХ ДЕЙСТВИЯХ</a:t>
            </a:r>
          </a:p>
        </p:txBody>
      </p:sp>
      <p:sp>
        <p:nvSpPr>
          <p:cNvPr id="9" name="Прямоугольник 8"/>
          <p:cNvSpPr/>
          <p:nvPr/>
        </p:nvSpPr>
        <p:spPr>
          <a:xfrm>
            <a:off x="1169196" y="320534"/>
            <a:ext cx="10768192" cy="4125104"/>
          </a:xfrm>
          <a:prstGeom prst="rect">
            <a:avLst/>
          </a:prstGeom>
        </p:spPr>
        <p:txBody>
          <a:bodyPr wrap="square">
            <a:spAutoFit/>
          </a:bodyPr>
          <a:lstStyle>
            <a:lvl1pPr indent="342900">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indent="627063" algn="just">
              <a:lnSpc>
                <a:spcPct val="112000"/>
              </a:lnSpc>
              <a:defRPr/>
            </a:pPr>
            <a:r>
              <a:rPr lang="ru-RU" altLang="ru-RU" b="1" dirty="0">
                <a:latin typeface="Arial" panose="020B0604020202020204" pitchFamily="34" charset="0"/>
                <a:cs typeface="Arial" panose="020B0604020202020204" pitchFamily="34" charset="0"/>
              </a:rPr>
              <a:t>В течение 1 часа после выявленном случае хищения </a:t>
            </a:r>
            <a:r>
              <a:rPr lang="ru-RU" altLang="ru-RU" dirty="0">
                <a:latin typeface="Arial" panose="020B0604020202020204" pitchFamily="34" charset="0"/>
                <a:cs typeface="Arial" panose="020B0604020202020204" pitchFamily="34" charset="0"/>
              </a:rPr>
              <a:t>РВ, ЯМ, подлежащих учету в СГУК РВ и РАО, или совершения диверсии, попытке совершения таких действий или об обнаружении похищенных либо пропавших РВ, ЯМ, подлежащих учету в СГУК РВ и РАО, </a:t>
            </a:r>
            <a:r>
              <a:rPr lang="ru-RU" altLang="ru-RU" b="1" dirty="0">
                <a:latin typeface="Arial" panose="020B0604020202020204" pitchFamily="34" charset="0"/>
                <a:cs typeface="Arial" panose="020B0604020202020204" pitchFamily="34" charset="0"/>
              </a:rPr>
              <a:t>организация, ответственная за физическую защиту</a:t>
            </a:r>
            <a:r>
              <a:rPr lang="ru-RU" altLang="ru-RU" dirty="0">
                <a:latin typeface="Arial" panose="020B0604020202020204" pitchFamily="34" charset="0"/>
                <a:cs typeface="Arial" panose="020B0604020202020204" pitchFamily="34" charset="0"/>
              </a:rPr>
              <a:t>, по каналу любого вида связи, определенного в плане физической защиты должна </a:t>
            </a:r>
            <a:r>
              <a:rPr lang="ru-RU" altLang="ru-RU" dirty="0">
                <a:solidFill>
                  <a:srgbClr val="7C240C"/>
                </a:solidFill>
                <a:effectLst>
                  <a:outerShdw blurRad="38100" dist="38100" dir="2700000" algn="tl">
                    <a:srgbClr val="C0C0C0"/>
                  </a:outerShdw>
                </a:effectLst>
                <a:latin typeface="Arial" panose="020B0604020202020204" pitchFamily="34" charset="0"/>
                <a:cs typeface="Arial" panose="020B0604020202020204" pitchFamily="34" charset="0"/>
              </a:rPr>
              <a:t>направить первичное уведомление</a:t>
            </a:r>
            <a:r>
              <a:rPr lang="ru-RU" altLang="ru-RU" dirty="0">
                <a:latin typeface="Arial" panose="020B0604020202020204" pitchFamily="34" charset="0"/>
                <a:cs typeface="Arial" panose="020B0604020202020204" pitchFamily="34" charset="0"/>
              </a:rPr>
              <a:t>:</a:t>
            </a:r>
          </a:p>
          <a:p>
            <a:pPr marL="450850" algn="just" eaLnBrk="1" hangingPunct="1">
              <a:lnSpc>
                <a:spcPct val="112000"/>
              </a:lnSpc>
              <a:buClr>
                <a:schemeClr val="accent1"/>
              </a:buClr>
              <a:buFont typeface="Wingdings 3" panose="05040102010807070707" pitchFamily="18" charset="2"/>
              <a:buChar char=""/>
              <a:defRPr/>
            </a:pPr>
            <a:r>
              <a:rPr lang="ru-RU" altLang="ru-RU" b="1" dirty="0">
                <a:solidFill>
                  <a:srgbClr val="404040"/>
                </a:solidFill>
                <a:latin typeface="Arial" panose="020B0604020202020204" pitchFamily="34" charset="0"/>
                <a:cs typeface="Arial" panose="020B0604020202020204" pitchFamily="34" charset="0"/>
              </a:rPr>
              <a:t>в организации</a:t>
            </a:r>
            <a:r>
              <a:rPr lang="ru-RU" altLang="ru-RU" dirty="0">
                <a:solidFill>
                  <a:srgbClr val="404040"/>
                </a:solidFill>
                <a:latin typeface="Arial" panose="020B0604020202020204" pitchFamily="34" charset="0"/>
                <a:cs typeface="Arial" panose="020B0604020202020204" pitchFamily="34" charset="0"/>
              </a:rPr>
              <a:t>, </a:t>
            </a:r>
            <a:r>
              <a:rPr lang="ru-RU" altLang="ru-RU" b="1" dirty="0">
                <a:solidFill>
                  <a:srgbClr val="404040"/>
                </a:solidFill>
                <a:latin typeface="Arial" panose="020B0604020202020204" pitchFamily="34" charset="0"/>
                <a:cs typeface="Arial" panose="020B0604020202020204" pitchFamily="34" charset="0"/>
              </a:rPr>
              <a:t>определенные в плане взаимодействия организации</a:t>
            </a:r>
            <a:r>
              <a:rPr lang="ru-RU" altLang="ru-RU" dirty="0">
                <a:solidFill>
                  <a:srgbClr val="404040"/>
                </a:solidFill>
                <a:latin typeface="Arial" panose="020B0604020202020204" pitchFamily="34" charset="0"/>
                <a:cs typeface="Arial" panose="020B0604020202020204" pitchFamily="34" charset="0"/>
              </a:rPr>
              <a:t>, ответственной за физическую защиту, с силами охраны (в случае их привлечения к операциям и условиям, которые связаны с перемещением РВ, ЯМ, подлежащих учету в СГУК РВ и РАО) в штатных и чрезвычайных ситуациях;</a:t>
            </a:r>
          </a:p>
          <a:p>
            <a:pPr marL="450850" algn="just" eaLnBrk="1" hangingPunct="1">
              <a:lnSpc>
                <a:spcPct val="112000"/>
              </a:lnSpc>
              <a:buClr>
                <a:schemeClr val="accent1"/>
              </a:buClr>
              <a:buFont typeface="Wingdings 3" panose="05040102010807070707" pitchFamily="18" charset="2"/>
              <a:buChar char=""/>
              <a:defRPr/>
            </a:pPr>
            <a:r>
              <a:rPr lang="ru-RU" altLang="ru-RU" b="1" dirty="0">
                <a:solidFill>
                  <a:srgbClr val="404040"/>
                </a:solidFill>
                <a:latin typeface="Arial" panose="020B0604020202020204" pitchFamily="34" charset="0"/>
                <a:cs typeface="Arial" panose="020B0604020202020204" pitchFamily="34" charset="0"/>
              </a:rPr>
              <a:t>оперативному дежурному Ростехнадзора</a:t>
            </a:r>
            <a:r>
              <a:rPr lang="ru-RU" altLang="ru-RU" dirty="0">
                <a:solidFill>
                  <a:srgbClr val="404040"/>
                </a:solidFill>
                <a:latin typeface="Arial" panose="020B0604020202020204" pitchFamily="34" charset="0"/>
                <a:cs typeface="Arial" panose="020B0604020202020204" pitchFamily="34" charset="0"/>
              </a:rPr>
              <a:t>;</a:t>
            </a:r>
          </a:p>
          <a:p>
            <a:pPr marL="450850" algn="just" eaLnBrk="1" hangingPunct="1">
              <a:lnSpc>
                <a:spcPct val="112000"/>
              </a:lnSpc>
              <a:buClr>
                <a:schemeClr val="accent1"/>
              </a:buClr>
              <a:buFont typeface="Wingdings 3" panose="05040102010807070707" pitchFamily="18" charset="2"/>
              <a:buChar char=""/>
              <a:defRPr/>
            </a:pPr>
            <a:r>
              <a:rPr lang="ru-RU" altLang="ru-RU" b="1" dirty="0">
                <a:solidFill>
                  <a:srgbClr val="404040"/>
                </a:solidFill>
                <a:latin typeface="Arial" panose="020B0604020202020204" pitchFamily="34" charset="0"/>
                <a:cs typeface="Arial" panose="020B0604020202020204" pitchFamily="34" charset="0"/>
              </a:rPr>
              <a:t>межрегиональному территориальному управлению </a:t>
            </a:r>
            <a:r>
              <a:rPr lang="ru-RU" altLang="ru-RU" dirty="0">
                <a:solidFill>
                  <a:srgbClr val="404040"/>
                </a:solidFill>
                <a:latin typeface="Arial" panose="020B0604020202020204" pitchFamily="34" charset="0"/>
                <a:cs typeface="Arial" panose="020B0604020202020204" pitchFamily="34" charset="0"/>
              </a:rPr>
              <a:t>по надзору за ядерной и радиационной безопасностью Ростехнадзора, которое непосредственно осуществляет надзор за организацией.</a:t>
            </a:r>
          </a:p>
        </p:txBody>
      </p:sp>
      <p:grpSp>
        <p:nvGrpSpPr>
          <p:cNvPr id="83973" name="Group 52"/>
          <p:cNvGrpSpPr>
            <a:grpSpLocks/>
          </p:cNvGrpSpPr>
          <p:nvPr/>
        </p:nvGrpSpPr>
        <p:grpSpPr bwMode="auto">
          <a:xfrm>
            <a:off x="983458" y="150019"/>
            <a:ext cx="796925" cy="434975"/>
            <a:chOff x="4692" y="2840"/>
            <a:chExt cx="502" cy="274"/>
          </a:xfrm>
        </p:grpSpPr>
        <p:sp>
          <p:nvSpPr>
            <p:cNvPr id="83976" name="Line 53"/>
            <p:cNvSpPr>
              <a:spLocks noChangeShapeType="1"/>
            </p:cNvSpPr>
            <p:nvPr/>
          </p:nvSpPr>
          <p:spPr bwMode="auto">
            <a:xfrm>
              <a:off x="4694" y="3051"/>
              <a:ext cx="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83977" name="Rectangle 54"/>
            <p:cNvSpPr>
              <a:spLocks noChangeArrowheads="1"/>
            </p:cNvSpPr>
            <p:nvPr/>
          </p:nvSpPr>
          <p:spPr bwMode="auto">
            <a:xfrm>
              <a:off x="4694" y="2899"/>
              <a:ext cx="167" cy="152"/>
            </a:xfrm>
            <a:prstGeom prst="rect">
              <a:avLst/>
            </a:prstGeom>
            <a:solidFill>
              <a:schemeClr val="bg2"/>
            </a:solidFill>
            <a:ln w="9525">
              <a:solidFill>
                <a:schemeClr val="tx1"/>
              </a:solidFill>
              <a:miter lim="800000"/>
              <a:headEnd/>
              <a:tailEnd/>
            </a:ln>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ru-RU" altLang="ru-RU">
                <a:latin typeface="Arial" panose="020B0604020202020204" pitchFamily="34" charset="0"/>
              </a:endParaRPr>
            </a:p>
          </p:txBody>
        </p:sp>
        <p:sp>
          <p:nvSpPr>
            <p:cNvPr id="83978" name="Rectangle 55"/>
            <p:cNvSpPr>
              <a:spLocks noChangeArrowheads="1"/>
            </p:cNvSpPr>
            <p:nvPr/>
          </p:nvSpPr>
          <p:spPr bwMode="auto">
            <a:xfrm>
              <a:off x="4855" y="2840"/>
              <a:ext cx="338" cy="211"/>
            </a:xfrm>
            <a:prstGeom prst="rect">
              <a:avLst/>
            </a:prstGeom>
            <a:solidFill>
              <a:schemeClr val="bg2"/>
            </a:solidFill>
            <a:ln w="9525">
              <a:solidFill>
                <a:schemeClr val="tx1"/>
              </a:solidFill>
              <a:miter lim="800000"/>
              <a:headEnd/>
              <a:tailEnd/>
            </a:ln>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ru-RU" altLang="ru-RU">
                <a:latin typeface="Arial" panose="020B0604020202020204" pitchFamily="34" charset="0"/>
              </a:endParaRPr>
            </a:p>
          </p:txBody>
        </p:sp>
        <p:sp>
          <p:nvSpPr>
            <p:cNvPr id="83979" name="Rectangle 56"/>
            <p:cNvSpPr>
              <a:spLocks noChangeArrowheads="1"/>
            </p:cNvSpPr>
            <p:nvPr/>
          </p:nvSpPr>
          <p:spPr bwMode="auto">
            <a:xfrm>
              <a:off x="4740" y="2924"/>
              <a:ext cx="96" cy="63"/>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ru-RU" altLang="ru-RU">
                <a:latin typeface="Arial" panose="020B0604020202020204" pitchFamily="34" charset="0"/>
              </a:endParaRPr>
            </a:p>
          </p:txBody>
        </p:sp>
        <p:sp>
          <p:nvSpPr>
            <p:cNvPr id="83980" name="Oval 57"/>
            <p:cNvSpPr>
              <a:spLocks noChangeArrowheads="1"/>
            </p:cNvSpPr>
            <p:nvPr/>
          </p:nvSpPr>
          <p:spPr bwMode="auto">
            <a:xfrm>
              <a:off x="5051" y="3030"/>
              <a:ext cx="96" cy="84"/>
            </a:xfrm>
            <a:prstGeom prst="ellipse">
              <a:avLst/>
            </a:prstGeom>
            <a:solidFill>
              <a:schemeClr val="bg2"/>
            </a:solidFill>
            <a:ln w="9525">
              <a:solidFill>
                <a:schemeClr val="tx1"/>
              </a:solidFill>
              <a:round/>
              <a:headEnd/>
              <a:tailEnd/>
            </a:ln>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ru-RU" altLang="ru-RU">
                <a:latin typeface="Arial" panose="020B0604020202020204" pitchFamily="34" charset="0"/>
              </a:endParaRPr>
            </a:p>
          </p:txBody>
        </p:sp>
        <p:sp>
          <p:nvSpPr>
            <p:cNvPr id="83981" name="Rectangle 58"/>
            <p:cNvSpPr>
              <a:spLocks noChangeArrowheads="1"/>
            </p:cNvSpPr>
            <p:nvPr/>
          </p:nvSpPr>
          <p:spPr bwMode="auto">
            <a:xfrm rot="1511715">
              <a:off x="4692" y="2886"/>
              <a:ext cx="67" cy="9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ru-RU" altLang="ru-RU">
                <a:latin typeface="Arial" panose="020B0604020202020204" pitchFamily="34" charset="0"/>
              </a:endParaRPr>
            </a:p>
          </p:txBody>
        </p:sp>
        <p:sp>
          <p:nvSpPr>
            <p:cNvPr id="83982" name="Line 60"/>
            <p:cNvSpPr>
              <a:spLocks noChangeShapeType="1"/>
            </p:cNvSpPr>
            <p:nvPr/>
          </p:nvSpPr>
          <p:spPr bwMode="auto">
            <a:xfrm>
              <a:off x="4786" y="2924"/>
              <a:ext cx="0" cy="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83983" name="Oval 61"/>
            <p:cNvSpPr>
              <a:spLocks noChangeArrowheads="1"/>
            </p:cNvSpPr>
            <p:nvPr/>
          </p:nvSpPr>
          <p:spPr bwMode="auto">
            <a:xfrm>
              <a:off x="4765" y="3030"/>
              <a:ext cx="96" cy="84"/>
            </a:xfrm>
            <a:prstGeom prst="ellipse">
              <a:avLst/>
            </a:prstGeom>
            <a:solidFill>
              <a:schemeClr val="bg2"/>
            </a:solidFill>
            <a:ln w="9525">
              <a:solidFill>
                <a:schemeClr val="tx1"/>
              </a:solidFill>
              <a:round/>
              <a:headEnd/>
              <a:tailEnd/>
            </a:ln>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ru-RU" altLang="ru-RU">
                <a:latin typeface="Arial" panose="020B0604020202020204" pitchFamily="34" charset="0"/>
              </a:endParaRPr>
            </a:p>
          </p:txBody>
        </p:sp>
        <p:pic>
          <p:nvPicPr>
            <p:cNvPr id="83984" name="Picture 62" descr="znak"/>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952" y="2878"/>
              <a:ext cx="13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85" name="Line 63"/>
            <p:cNvSpPr>
              <a:spLocks noChangeShapeType="1"/>
            </p:cNvSpPr>
            <p:nvPr/>
          </p:nvSpPr>
          <p:spPr bwMode="auto">
            <a:xfrm flipH="1">
              <a:off x="4694" y="2899"/>
              <a:ext cx="69" cy="9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grpSp>
      <p:cxnSp>
        <p:nvCxnSpPr>
          <p:cNvPr id="24" name="Прямая соединительная линия 23"/>
          <p:cNvCxnSpPr/>
          <p:nvPr/>
        </p:nvCxnSpPr>
        <p:spPr>
          <a:xfrm>
            <a:off x="1125587" y="128588"/>
            <a:ext cx="828675" cy="5461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flipV="1">
            <a:off x="1107057" y="111125"/>
            <a:ext cx="776287" cy="56356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Прямоугольник 1"/>
          <p:cNvSpPr/>
          <p:nvPr/>
        </p:nvSpPr>
        <p:spPr>
          <a:xfrm>
            <a:off x="858614" y="4295150"/>
            <a:ext cx="11075356" cy="738664"/>
          </a:xfrm>
          <a:prstGeom prst="rect">
            <a:avLst/>
          </a:prstGeom>
        </p:spPr>
        <p:txBody>
          <a:bodyPr wrap="square">
            <a:spAutoFit/>
          </a:bodyPr>
          <a:lstStyle/>
          <a:p>
            <a:pPr algn="just"/>
            <a:r>
              <a:rPr lang="ru-RU" sz="1400" dirty="0">
                <a:solidFill>
                  <a:srgbClr val="000000"/>
                </a:solidFill>
                <a:latin typeface="Arial" panose="020B0604020202020204" pitchFamily="34" charset="0"/>
                <a:ea typeface="Microsoft Sans Serif" panose="020B0604020202020204" pitchFamily="34" charset="0"/>
              </a:rPr>
              <a:t>Дополнительная информация, включая новые факты, ставшие известными после направления первичного уведомления и последующего представления уведомления, </a:t>
            </a:r>
            <a:r>
              <a:rPr lang="ru-RU" sz="1400" b="1" dirty="0">
                <a:solidFill>
                  <a:srgbClr val="000000"/>
                </a:solidFill>
                <a:latin typeface="Arial" panose="020B0604020202020204" pitchFamily="34" charset="0"/>
                <a:ea typeface="Microsoft Sans Serif" panose="020B0604020202020204" pitchFamily="34" charset="0"/>
              </a:rPr>
              <a:t>должна направляться в течение 24 часов </a:t>
            </a:r>
            <a:r>
              <a:rPr lang="ru-RU" sz="1400" dirty="0">
                <a:solidFill>
                  <a:srgbClr val="000000"/>
                </a:solidFill>
                <a:latin typeface="Arial" panose="020B0604020202020204" pitchFamily="34" charset="0"/>
                <a:ea typeface="Microsoft Sans Serif" panose="020B0604020202020204" pitchFamily="34" charset="0"/>
              </a:rPr>
              <a:t>со дня обнаружения указанных обстоятельств руководителем организации, ответственной за физическую защиту, или лицом им уполномоченным, </a:t>
            </a:r>
            <a:endParaRPr lang="ru-RU" sz="1400" dirty="0"/>
          </a:p>
        </p:txBody>
      </p:sp>
      <p:sp>
        <p:nvSpPr>
          <p:cNvPr id="19" name="TextBox 18">
            <a:extLst>
              <a:ext uri="{FF2B5EF4-FFF2-40B4-BE49-F238E27FC236}">
                <a16:creationId xmlns:a16="http://schemas.microsoft.com/office/drawing/2014/main" id="{FA20320E-BA33-4E43-856D-323E0B00E652}"/>
              </a:ext>
            </a:extLst>
          </p:cNvPr>
          <p:cNvSpPr txBox="1"/>
          <p:nvPr/>
        </p:nvSpPr>
        <p:spPr>
          <a:xfrm>
            <a:off x="1010759" y="5113097"/>
            <a:ext cx="10874312" cy="95410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indent="469900" algn="just"/>
            <a:r>
              <a:rPr lang="ru-RU" sz="1400" b="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Диверсия </a:t>
            </a:r>
            <a:r>
              <a:rPr lang="ru-RU" sz="1400" dirty="0" smtClean="0">
                <a:solidFill>
                  <a:srgbClr val="002060"/>
                </a:solidFill>
                <a:effectLst/>
                <a:latin typeface="Arial" panose="020B0604020202020204" pitchFamily="34" charset="0"/>
                <a:ea typeface="Times New Roman" panose="02020603050405020304" pitchFamily="18" charset="0"/>
              </a:rPr>
              <a:t>- </a:t>
            </a:r>
            <a:r>
              <a:rPr lang="ru-RU" sz="1400" dirty="0">
                <a:solidFill>
                  <a:srgbClr val="002060"/>
                </a:solidFill>
                <a:latin typeface="Arial" panose="020B0604020202020204" pitchFamily="34" charset="0"/>
                <a:ea typeface="Times New Roman" panose="02020603050405020304" pitchFamily="18" charset="0"/>
              </a:rPr>
              <a:t>преднамеренное действие в отношении РВ, ЯМ, подлежащих учету в СГУК РВ и РАО, или перевозочных средств, перевозящих РВ, ЯМ, подлежащих учету в СГУК РВ и РАО, способное привести к аварии и создать вред здоровью и (или) угрозу жизни людей в результате воздействия радиации и (или) привести к радиоактивному загрязнению окружающей среды..</a:t>
            </a:r>
            <a:endParaRPr lang="ru-RU" sz="1400" dirty="0">
              <a:solidFill>
                <a:srgbClr val="002060"/>
              </a:solidFill>
              <a:effectLst/>
              <a:latin typeface="Times New Roman" panose="02020603050405020304" pitchFamily="18" charset="0"/>
              <a:ea typeface="Times New Roman" panose="02020603050405020304" pitchFamily="18" charset="0"/>
            </a:endParaRPr>
          </a:p>
        </p:txBody>
      </p:sp>
      <p:sp>
        <p:nvSpPr>
          <p:cNvPr id="20" name="TextBox 19">
            <a:extLst>
              <a:ext uri="{FF2B5EF4-FFF2-40B4-BE49-F238E27FC236}">
                <a16:creationId xmlns:a16="http://schemas.microsoft.com/office/drawing/2014/main" id="{FA20320E-BA33-4E43-856D-323E0B00E652}"/>
              </a:ext>
            </a:extLst>
          </p:cNvPr>
          <p:cNvSpPr txBox="1"/>
          <p:nvPr/>
        </p:nvSpPr>
        <p:spPr>
          <a:xfrm>
            <a:off x="1001697" y="6203365"/>
            <a:ext cx="10874312" cy="52322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indent="469900" algn="just"/>
            <a:r>
              <a:rPr lang="ru-RU" sz="1400" b="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Несанкционированное действие </a:t>
            </a:r>
            <a:r>
              <a:rPr lang="ru-RU" sz="1400" dirty="0" smtClean="0">
                <a:solidFill>
                  <a:srgbClr val="002060"/>
                </a:solidFill>
                <a:effectLst/>
                <a:latin typeface="Arial" panose="020B0604020202020204" pitchFamily="34" charset="0"/>
                <a:ea typeface="Times New Roman" panose="02020603050405020304" pitchFamily="18" charset="0"/>
              </a:rPr>
              <a:t>- </a:t>
            </a:r>
            <a:r>
              <a:rPr lang="ru-RU" sz="1400" dirty="0">
                <a:solidFill>
                  <a:srgbClr val="002060"/>
                </a:solidFill>
                <a:latin typeface="Arial" panose="020B0604020202020204" pitchFamily="34" charset="0"/>
                <a:ea typeface="Times New Roman" panose="02020603050405020304" pitchFamily="18" charset="0"/>
              </a:rPr>
              <a:t>совершение или попытка совершения диверсии, хищения РВ, ЯМ, подлежащих учету в СГУК РВ и РАО, несанкционированного доступа к грузу, вывода из строя или нарушения функционирования ИТСФЗ</a:t>
            </a:r>
            <a:endParaRPr lang="ru-RU" sz="1400" dirty="0">
              <a:solidFill>
                <a:srgbClr val="00206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55667444"/>
      </p:ext>
    </p:extLst>
  </p:cSld>
  <p:clrMapOvr>
    <a:masterClrMapping/>
  </p:clrMapOvr>
  <p:transition spd="slow">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Прямоугольник 6"/>
          <p:cNvSpPr>
            <a:spLocks noChangeArrowheads="1"/>
          </p:cNvSpPr>
          <p:nvPr/>
        </p:nvSpPr>
        <p:spPr bwMode="auto">
          <a:xfrm>
            <a:off x="936151" y="444962"/>
            <a:ext cx="11142042" cy="641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3429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just">
              <a:lnSpc>
                <a:spcPct val="112000"/>
              </a:lnSpc>
              <a:spcBef>
                <a:spcPct val="0"/>
              </a:spcBef>
              <a:buClrTx/>
              <a:buFontTx/>
              <a:buNone/>
              <a:defRPr/>
            </a:pPr>
            <a:r>
              <a:rPr lang="ru-RU" altLang="ru-RU" sz="1600" b="1" dirty="0" smtClean="0">
                <a:solidFill>
                  <a:schemeClr val="tx1"/>
                </a:solidFill>
                <a:latin typeface="Arial" panose="020B0604020202020204" pitchFamily="34" charset="0"/>
                <a:cs typeface="Arial" panose="020B0604020202020204" pitchFamily="34" charset="0"/>
              </a:rPr>
              <a:t>                 В </a:t>
            </a:r>
            <a:r>
              <a:rPr lang="ru-RU" altLang="ru-RU" sz="1600" b="1" dirty="0">
                <a:solidFill>
                  <a:schemeClr val="tx1"/>
                </a:solidFill>
                <a:latin typeface="Arial" panose="020B0604020202020204" pitchFamily="34" charset="0"/>
                <a:cs typeface="Arial" panose="020B0604020202020204" pitchFamily="34" charset="0"/>
              </a:rPr>
              <a:t>течение 24 часов</a:t>
            </a:r>
            <a:r>
              <a:rPr lang="ru-RU" altLang="ru-RU" sz="1600" dirty="0">
                <a:solidFill>
                  <a:schemeClr val="tx1"/>
                </a:solidFill>
                <a:latin typeface="Arial" panose="020B0604020202020204" pitchFamily="34" charset="0"/>
                <a:cs typeface="Arial" panose="020B0604020202020204" pitchFamily="34" charset="0"/>
              </a:rPr>
              <a:t> после выявления нарушения, связанного с хищением РВ, ЯМ, или совершением диверсии, попытками совершения таких действий или обнаружением похищенных либо пропавших РВ, ЯМ, </a:t>
            </a:r>
            <a:r>
              <a:rPr lang="ru-RU" altLang="ru-RU" sz="1600" b="1" dirty="0">
                <a:solidFill>
                  <a:schemeClr val="tx1"/>
                </a:solidFill>
                <a:latin typeface="Arial" panose="020B0604020202020204" pitchFamily="34" charset="0"/>
                <a:cs typeface="Arial" panose="020B0604020202020204" pitchFamily="34" charset="0"/>
              </a:rPr>
              <a:t>по каналу любого вида связи</a:t>
            </a:r>
            <a:r>
              <a:rPr lang="ru-RU" altLang="ru-RU" sz="1600" dirty="0">
                <a:solidFill>
                  <a:schemeClr val="tx1"/>
                </a:solidFill>
                <a:latin typeface="Arial" panose="020B0604020202020204" pitchFamily="34" charset="0"/>
                <a:cs typeface="Arial" panose="020B0604020202020204" pitchFamily="34" charset="0"/>
              </a:rPr>
              <a:t>, определенного в плане физической защиты и РВ, ЯМ при их транспортировании, организациям и органам, указанным в пункте 22 настоящих Правил, должно быть </a:t>
            </a:r>
            <a:r>
              <a:rPr lang="ru-RU" altLang="ru-RU" sz="1600" dirty="0">
                <a:solidFill>
                  <a:srgbClr val="C00000"/>
                </a:solidFill>
                <a:latin typeface="Arial" panose="020B0604020202020204" pitchFamily="34" charset="0"/>
                <a:cs typeface="Arial" panose="020B0604020202020204" pitchFamily="34" charset="0"/>
              </a:rPr>
              <a:t>представлено подписанное руководителем организации</a:t>
            </a:r>
            <a:r>
              <a:rPr lang="ru-RU" altLang="ru-RU" sz="1600" dirty="0">
                <a:solidFill>
                  <a:schemeClr val="tx1"/>
                </a:solidFill>
                <a:latin typeface="Arial" panose="020B0604020202020204" pitchFamily="34" charset="0"/>
                <a:cs typeface="Arial" panose="020B0604020202020204" pitchFamily="34" charset="0"/>
              </a:rPr>
              <a:t>, ответственной за физическую защиту, или уполномоченным им лицом</a:t>
            </a:r>
            <a:r>
              <a:rPr lang="ru-RU" altLang="ru-RU" sz="1600" b="1" dirty="0">
                <a:solidFill>
                  <a:srgbClr val="C00000"/>
                </a:solidFill>
                <a:latin typeface="Arial" panose="020B0604020202020204" pitchFamily="34" charset="0"/>
                <a:cs typeface="Arial" panose="020B0604020202020204" pitchFamily="34" charset="0"/>
              </a:rPr>
              <a:t>, уведомление, </a:t>
            </a:r>
            <a:r>
              <a:rPr lang="ru-RU" altLang="ru-RU" sz="1600" dirty="0">
                <a:solidFill>
                  <a:schemeClr val="tx1"/>
                </a:solidFill>
                <a:latin typeface="Arial" panose="020B0604020202020204" pitchFamily="34" charset="0"/>
                <a:cs typeface="Arial" panose="020B0604020202020204" pitchFamily="34" charset="0"/>
              </a:rPr>
              <a:t>содержащее следующие сведения:</a:t>
            </a:r>
          </a:p>
          <a:p>
            <a:pPr marL="627063" indent="-271463" algn="just" eaLnBrk="1" hangingPunct="1">
              <a:lnSpc>
                <a:spcPct val="112000"/>
              </a:lnSpc>
              <a:spcBef>
                <a:spcPct val="0"/>
              </a:spcBef>
              <a:defRPr/>
            </a:pPr>
            <a:r>
              <a:rPr lang="ru-RU" altLang="ru-RU" sz="1600" dirty="0">
                <a:latin typeface="Arial" panose="020B0604020202020204" pitchFamily="34" charset="0"/>
                <a:cs typeface="Arial" panose="020B0604020202020204" pitchFamily="34" charset="0"/>
              </a:rPr>
              <a:t>наименования участвующих в транспортировании организаций (грузоотправителя, грузополучателя, перевозчика);</a:t>
            </a:r>
          </a:p>
          <a:p>
            <a:pPr marL="627063" indent="-271463" algn="just" eaLnBrk="1" hangingPunct="1">
              <a:lnSpc>
                <a:spcPct val="112000"/>
              </a:lnSpc>
              <a:spcBef>
                <a:spcPct val="0"/>
              </a:spcBef>
              <a:defRPr/>
            </a:pPr>
            <a:r>
              <a:rPr lang="ru-RU" altLang="ru-RU" sz="1600" dirty="0">
                <a:latin typeface="Arial" panose="020B0604020202020204" pitchFamily="34" charset="0"/>
                <a:cs typeface="Arial" panose="020B0604020202020204" pitchFamily="34" charset="0"/>
              </a:rPr>
              <a:t>информация о лице, обнаружившем нарушение, связанное с хищением РВ, ЯМ, подлежащих учету в СГУК РВ и РАО, или совершением диверсии, попытками совершения таких действий или обнаружением похищенных либо пропавших РВ, ЯМ, подлежащих учету в СГУК РВ и РАО;</a:t>
            </a:r>
          </a:p>
          <a:p>
            <a:pPr marL="627063" indent="-271463" algn="just" eaLnBrk="1" hangingPunct="1">
              <a:lnSpc>
                <a:spcPct val="112000"/>
              </a:lnSpc>
              <a:spcBef>
                <a:spcPct val="0"/>
              </a:spcBef>
              <a:defRPr/>
            </a:pPr>
            <a:r>
              <a:rPr lang="ru-RU" altLang="ru-RU" sz="1600" dirty="0">
                <a:latin typeface="Arial" panose="020B0604020202020204" pitchFamily="34" charset="0"/>
                <a:cs typeface="Arial" panose="020B0604020202020204" pitchFamily="34" charset="0"/>
              </a:rPr>
              <a:t>дату и время выявленного нарушения, связанного с хищением РВ, ЯМ, подлежащих учету в СГУК РВ и РАО, или совершением диверсии, попытками совершения таких действий или обнаружением похищенных либо пропавших РВ, ЯМ, подлежащих учету в СГУК РВ и РАО;</a:t>
            </a:r>
          </a:p>
          <a:p>
            <a:pPr marL="627063" indent="-271463" algn="just" eaLnBrk="1" hangingPunct="1">
              <a:lnSpc>
                <a:spcPct val="112000"/>
              </a:lnSpc>
              <a:spcBef>
                <a:spcPct val="0"/>
              </a:spcBef>
              <a:defRPr/>
            </a:pPr>
            <a:r>
              <a:rPr lang="ru-RU" altLang="ru-RU" sz="1600" dirty="0">
                <a:latin typeface="Arial" panose="020B0604020202020204" pitchFamily="34" charset="0"/>
                <a:cs typeface="Arial" panose="020B0604020202020204" pitchFamily="34" charset="0"/>
              </a:rPr>
              <a:t>местоположение нарушения, связанного с хищением РВ, ЯМ, подлежащих учету в СГУК РВ и РАО, или совершением диверсии, попытками совершения таких действий или обнаружением похищенных либо пропавших РВ, ЯМ, подлежащих учету в СГУК РВ и РАО, и описание обстоятельств, связанных с пропажей, хищением РВ, ЯМ, подлежащих учету в СГУК РВ и РАО, или совершения диверсии, попыток совершения таких действий;</a:t>
            </a:r>
          </a:p>
          <a:p>
            <a:pPr marL="627063" indent="-271463" algn="just" eaLnBrk="1" hangingPunct="1">
              <a:lnSpc>
                <a:spcPct val="112000"/>
              </a:lnSpc>
              <a:spcBef>
                <a:spcPct val="0"/>
              </a:spcBef>
              <a:defRPr/>
            </a:pPr>
            <a:r>
              <a:rPr lang="ru-RU" altLang="ru-RU" sz="1600" dirty="0">
                <a:latin typeface="Arial" panose="020B0604020202020204" pitchFamily="34" charset="0"/>
                <a:cs typeface="Arial" panose="020B0604020202020204" pitchFamily="34" charset="0"/>
              </a:rPr>
              <a:t>вид, категории, количественные характеристики РВ, ЯМ, подлежащих учету в СГУК РВ и РАО, в отношении которых были осуществлены несанкционированные действия, а также вид пропавших либо обнаруженных РВ, ЯМ, подлежащих учету в СГУК РВ и РАО;</a:t>
            </a:r>
          </a:p>
          <a:p>
            <a:pPr marL="627063" indent="-271463" algn="just" eaLnBrk="1" hangingPunct="1">
              <a:lnSpc>
                <a:spcPct val="112000"/>
              </a:lnSpc>
              <a:spcBef>
                <a:spcPct val="0"/>
              </a:spcBef>
              <a:defRPr/>
            </a:pPr>
            <a:r>
              <a:rPr lang="ru-RU" altLang="ru-RU" sz="1600" dirty="0">
                <a:latin typeface="Arial" panose="020B0604020202020204" pitchFamily="34" charset="0"/>
                <a:cs typeface="Arial" panose="020B0604020202020204" pitchFamily="34" charset="0"/>
              </a:rPr>
              <a:t>принятые меры, их результат и план дальнейших действий для решения возникших проблем</a:t>
            </a:r>
            <a:r>
              <a:rPr lang="ru-RU" altLang="ru-RU" sz="1600" dirty="0" smtClean="0">
                <a:latin typeface="Arial" panose="020B0604020202020204" pitchFamily="34" charset="0"/>
                <a:cs typeface="Arial" panose="020B0604020202020204" pitchFamily="34" charset="0"/>
              </a:rPr>
              <a:t>.</a:t>
            </a:r>
            <a:endParaRPr lang="ru-RU" altLang="ru-RU" sz="1600" dirty="0">
              <a:solidFill>
                <a:schemeClr val="tx1"/>
              </a:solidFill>
              <a:latin typeface="Arial" panose="020B0604020202020204" pitchFamily="34" charset="0"/>
              <a:cs typeface="Arial" panose="020B0604020202020204" pitchFamily="34" charset="0"/>
            </a:endParaRPr>
          </a:p>
        </p:txBody>
      </p:sp>
      <p:sp>
        <p:nvSpPr>
          <p:cNvPr id="8" name="Прямоугольник 7"/>
          <p:cNvSpPr/>
          <p:nvPr/>
        </p:nvSpPr>
        <p:spPr>
          <a:xfrm>
            <a:off x="3219450" y="70644"/>
            <a:ext cx="6251575" cy="369332"/>
          </a:xfrm>
          <a:prstGeom prst="rect">
            <a:avLst/>
          </a:prstGeom>
        </p:spPr>
        <p:txBody>
          <a:bodyPr>
            <a:spAutoFit/>
          </a:bodyPr>
          <a:lstStyle/>
          <a:p>
            <a:pPr>
              <a:defRPr/>
            </a:pPr>
            <a:r>
              <a:rPr lang="ru-RU" b="1" dirty="0">
                <a:solidFill>
                  <a:srgbClr val="C00000"/>
                </a:solidFill>
                <a:effectLst>
                  <a:outerShdw blurRad="38100" dist="38100" dir="2700000" algn="tl">
                    <a:srgbClr val="000000">
                      <a:alpha val="43137"/>
                    </a:srgbClr>
                  </a:outerShdw>
                </a:effectLst>
                <a:latin typeface="+mj-lt"/>
                <a:ea typeface="Microsoft YaHei" pitchFamily="34" charset="-122"/>
              </a:rPr>
              <a:t>УВЕДОМЛЕНИЕ О НЕСАНКЦИОНИРОВАННЫХ ДЕЙСТВИЯХ</a:t>
            </a:r>
          </a:p>
        </p:txBody>
      </p:sp>
      <p:grpSp>
        <p:nvGrpSpPr>
          <p:cNvPr id="83973" name="Group 52"/>
          <p:cNvGrpSpPr>
            <a:grpSpLocks/>
          </p:cNvGrpSpPr>
          <p:nvPr/>
        </p:nvGrpSpPr>
        <p:grpSpPr bwMode="auto">
          <a:xfrm>
            <a:off x="983458" y="150019"/>
            <a:ext cx="796925" cy="434975"/>
            <a:chOff x="4692" y="2840"/>
            <a:chExt cx="502" cy="274"/>
          </a:xfrm>
        </p:grpSpPr>
        <p:sp>
          <p:nvSpPr>
            <p:cNvPr id="83976" name="Line 53"/>
            <p:cNvSpPr>
              <a:spLocks noChangeShapeType="1"/>
            </p:cNvSpPr>
            <p:nvPr/>
          </p:nvSpPr>
          <p:spPr bwMode="auto">
            <a:xfrm>
              <a:off x="4694" y="3051"/>
              <a:ext cx="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83977" name="Rectangle 54"/>
            <p:cNvSpPr>
              <a:spLocks noChangeArrowheads="1"/>
            </p:cNvSpPr>
            <p:nvPr/>
          </p:nvSpPr>
          <p:spPr bwMode="auto">
            <a:xfrm>
              <a:off x="4694" y="2899"/>
              <a:ext cx="167" cy="152"/>
            </a:xfrm>
            <a:prstGeom prst="rect">
              <a:avLst/>
            </a:prstGeom>
            <a:solidFill>
              <a:schemeClr val="bg2"/>
            </a:solidFill>
            <a:ln w="9525">
              <a:solidFill>
                <a:schemeClr val="tx1"/>
              </a:solidFill>
              <a:miter lim="800000"/>
              <a:headEnd/>
              <a:tailEnd/>
            </a:ln>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ru-RU" altLang="ru-RU">
                <a:latin typeface="Arial" panose="020B0604020202020204" pitchFamily="34" charset="0"/>
              </a:endParaRPr>
            </a:p>
          </p:txBody>
        </p:sp>
        <p:sp>
          <p:nvSpPr>
            <p:cNvPr id="83978" name="Rectangle 55"/>
            <p:cNvSpPr>
              <a:spLocks noChangeArrowheads="1"/>
            </p:cNvSpPr>
            <p:nvPr/>
          </p:nvSpPr>
          <p:spPr bwMode="auto">
            <a:xfrm>
              <a:off x="4855" y="2840"/>
              <a:ext cx="338" cy="211"/>
            </a:xfrm>
            <a:prstGeom prst="rect">
              <a:avLst/>
            </a:prstGeom>
            <a:solidFill>
              <a:schemeClr val="bg2"/>
            </a:solidFill>
            <a:ln w="9525">
              <a:solidFill>
                <a:schemeClr val="tx1"/>
              </a:solidFill>
              <a:miter lim="800000"/>
              <a:headEnd/>
              <a:tailEnd/>
            </a:ln>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ru-RU" altLang="ru-RU">
                <a:latin typeface="Arial" panose="020B0604020202020204" pitchFamily="34" charset="0"/>
              </a:endParaRPr>
            </a:p>
          </p:txBody>
        </p:sp>
        <p:sp>
          <p:nvSpPr>
            <p:cNvPr id="83979" name="Rectangle 56"/>
            <p:cNvSpPr>
              <a:spLocks noChangeArrowheads="1"/>
            </p:cNvSpPr>
            <p:nvPr/>
          </p:nvSpPr>
          <p:spPr bwMode="auto">
            <a:xfrm>
              <a:off x="4740" y="2924"/>
              <a:ext cx="96" cy="63"/>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ru-RU" altLang="ru-RU">
                <a:latin typeface="Arial" panose="020B0604020202020204" pitchFamily="34" charset="0"/>
              </a:endParaRPr>
            </a:p>
          </p:txBody>
        </p:sp>
        <p:sp>
          <p:nvSpPr>
            <p:cNvPr id="83980" name="Oval 57"/>
            <p:cNvSpPr>
              <a:spLocks noChangeArrowheads="1"/>
            </p:cNvSpPr>
            <p:nvPr/>
          </p:nvSpPr>
          <p:spPr bwMode="auto">
            <a:xfrm>
              <a:off x="5051" y="3030"/>
              <a:ext cx="96" cy="84"/>
            </a:xfrm>
            <a:prstGeom prst="ellipse">
              <a:avLst/>
            </a:prstGeom>
            <a:solidFill>
              <a:schemeClr val="bg2"/>
            </a:solidFill>
            <a:ln w="9525">
              <a:solidFill>
                <a:schemeClr val="tx1"/>
              </a:solidFill>
              <a:round/>
              <a:headEnd/>
              <a:tailEnd/>
            </a:ln>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ru-RU" altLang="ru-RU">
                <a:latin typeface="Arial" panose="020B0604020202020204" pitchFamily="34" charset="0"/>
              </a:endParaRPr>
            </a:p>
          </p:txBody>
        </p:sp>
        <p:sp>
          <p:nvSpPr>
            <p:cNvPr id="83981" name="Rectangle 58"/>
            <p:cNvSpPr>
              <a:spLocks noChangeArrowheads="1"/>
            </p:cNvSpPr>
            <p:nvPr/>
          </p:nvSpPr>
          <p:spPr bwMode="auto">
            <a:xfrm rot="1511715">
              <a:off x="4692" y="2886"/>
              <a:ext cx="67" cy="9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ru-RU" altLang="ru-RU">
                <a:latin typeface="Arial" panose="020B0604020202020204" pitchFamily="34" charset="0"/>
              </a:endParaRPr>
            </a:p>
          </p:txBody>
        </p:sp>
        <p:sp>
          <p:nvSpPr>
            <p:cNvPr id="83982" name="Line 60"/>
            <p:cNvSpPr>
              <a:spLocks noChangeShapeType="1"/>
            </p:cNvSpPr>
            <p:nvPr/>
          </p:nvSpPr>
          <p:spPr bwMode="auto">
            <a:xfrm>
              <a:off x="4786" y="2924"/>
              <a:ext cx="0" cy="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83983" name="Oval 61"/>
            <p:cNvSpPr>
              <a:spLocks noChangeArrowheads="1"/>
            </p:cNvSpPr>
            <p:nvPr/>
          </p:nvSpPr>
          <p:spPr bwMode="auto">
            <a:xfrm>
              <a:off x="4765" y="3030"/>
              <a:ext cx="96" cy="84"/>
            </a:xfrm>
            <a:prstGeom prst="ellipse">
              <a:avLst/>
            </a:prstGeom>
            <a:solidFill>
              <a:schemeClr val="bg2"/>
            </a:solidFill>
            <a:ln w="9525">
              <a:solidFill>
                <a:schemeClr val="tx1"/>
              </a:solidFill>
              <a:round/>
              <a:headEnd/>
              <a:tailEnd/>
            </a:ln>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ru-RU" altLang="ru-RU">
                <a:latin typeface="Arial" panose="020B0604020202020204" pitchFamily="34" charset="0"/>
              </a:endParaRPr>
            </a:p>
          </p:txBody>
        </p:sp>
        <p:pic>
          <p:nvPicPr>
            <p:cNvPr id="83984" name="Picture 62" descr="znak"/>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952" y="2878"/>
              <a:ext cx="13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85" name="Line 63"/>
            <p:cNvSpPr>
              <a:spLocks noChangeShapeType="1"/>
            </p:cNvSpPr>
            <p:nvPr/>
          </p:nvSpPr>
          <p:spPr bwMode="auto">
            <a:xfrm flipH="1">
              <a:off x="4694" y="2899"/>
              <a:ext cx="69" cy="9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grpSp>
      <p:cxnSp>
        <p:nvCxnSpPr>
          <p:cNvPr id="24" name="Прямая соединительная линия 23"/>
          <p:cNvCxnSpPr/>
          <p:nvPr/>
        </p:nvCxnSpPr>
        <p:spPr>
          <a:xfrm>
            <a:off x="1125587" y="128588"/>
            <a:ext cx="828675" cy="5461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flipV="1">
            <a:off x="1107057" y="111125"/>
            <a:ext cx="776287" cy="563563"/>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4920411"/>
      </p:ext>
    </p:extLst>
  </p:cSld>
  <p:clrMapOvr>
    <a:masterClrMapping/>
  </p:clrMapOvr>
  <p:transition spd="slow">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677906" y="3588654"/>
            <a:ext cx="8964488" cy="707886"/>
          </a:xfrm>
          <a:prstGeom prst="rect">
            <a:avLst/>
          </a:prstGeom>
          <a:noFill/>
        </p:spPr>
        <p:txBody>
          <a:bodyPr wrap="square">
            <a:spAutoFit/>
          </a:bodyPr>
          <a:lstStyle/>
          <a:p>
            <a:pPr algn="ctr">
              <a:defRPr/>
            </a:pPr>
            <a:r>
              <a:rPr lang="ru-RU" sz="4000" b="1" dirty="0">
                <a:ln w="6600">
                  <a:solidFill>
                    <a:schemeClr val="accent2"/>
                  </a:solidFill>
                  <a:prstDash val="solid"/>
                </a:ln>
                <a:solidFill>
                  <a:srgbClr val="FFFFFF"/>
                </a:solidFill>
                <a:effectLst>
                  <a:outerShdw dist="38100" dir="2700000" algn="tl" rotWithShape="0">
                    <a:schemeClr val="accent2"/>
                  </a:outerShdw>
                </a:effectLst>
              </a:rPr>
              <a:t>БЛАГОДАРЮ ЗА ВНИМАНИЕ</a:t>
            </a:r>
          </a:p>
        </p:txBody>
      </p:sp>
    </p:spTree>
    <p:custDataLst>
      <p:tags r:id="rId1"/>
    </p:custData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A20320E-BA33-4E43-856D-323E0B00E652}"/>
              </a:ext>
            </a:extLst>
          </p:cNvPr>
          <p:cNvSpPr txBox="1"/>
          <p:nvPr/>
        </p:nvSpPr>
        <p:spPr>
          <a:xfrm>
            <a:off x="1145863" y="5693958"/>
            <a:ext cx="10801200" cy="95410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indent="469900" algn="just"/>
            <a:r>
              <a:rPr lang="ru-RU" sz="1400" b="1" dirty="0" smtClean="0">
                <a:solidFill>
                  <a:srgbClr val="002060"/>
                </a:solidFill>
                <a:latin typeface="Arial" panose="020B0604020202020204" pitchFamily="34" charset="0"/>
                <a:ea typeface="Times New Roman" panose="02020603050405020304" pitchFamily="18" charset="0"/>
                <a:cs typeface="Times New Roman" panose="02020603050405020304" pitchFamily="18" charset="0"/>
              </a:rPr>
              <a:t>Грузоотправитель </a:t>
            </a:r>
            <a:r>
              <a:rPr lang="ru-RU" sz="1400" dirty="0" smtClean="0">
                <a:solidFill>
                  <a:srgbClr val="002060"/>
                </a:solidFill>
                <a:effectLst/>
                <a:latin typeface="Arial" panose="020B0604020202020204" pitchFamily="34" charset="0"/>
                <a:ea typeface="Times New Roman" panose="02020603050405020304" pitchFamily="18" charset="0"/>
              </a:rPr>
              <a:t>- </a:t>
            </a:r>
            <a:r>
              <a:rPr lang="ru-RU" sz="1400" dirty="0">
                <a:solidFill>
                  <a:srgbClr val="002060"/>
                </a:solidFill>
                <a:latin typeface="Arial" panose="020B0604020202020204" pitchFamily="34" charset="0"/>
                <a:ea typeface="Times New Roman" panose="02020603050405020304" pitchFamily="18" charset="0"/>
              </a:rPr>
              <a:t>эксплуатирующая организация и (или) </a:t>
            </a:r>
            <a:r>
              <a:rPr lang="ru-RU" sz="1400" dirty="0" smtClean="0">
                <a:solidFill>
                  <a:srgbClr val="002060"/>
                </a:solidFill>
                <a:latin typeface="Arial" panose="020B0604020202020204" pitchFamily="34" charset="0"/>
                <a:ea typeface="Times New Roman" panose="02020603050405020304" pitchFamily="18" charset="0"/>
              </a:rPr>
              <a:t>организация</a:t>
            </a:r>
            <a:r>
              <a:rPr lang="ru-RU" sz="1400" dirty="0">
                <a:solidFill>
                  <a:srgbClr val="002060"/>
                </a:solidFill>
                <a:latin typeface="Arial" panose="020B0604020202020204" pitchFamily="34" charset="0"/>
                <a:ea typeface="Times New Roman" panose="02020603050405020304" pitchFamily="18" charset="0"/>
              </a:rPr>
              <a:t>, осуществляющая деятельность по эксплуатации РИ, а также организация, осуществляющая обращение с РВ, ЯМ, подлежащими учету в СГУК РВ и РАО, которая подготавливает РВ, ЯМ, подлежащие учету в СГУК РВ и РАО (включая мобильные РИ, содержащие РВ, ЯМ, подлежащие учету в СГУК РВ и РАО), и (или) упаковки для </a:t>
            </a:r>
            <a:r>
              <a:rPr lang="ru-RU" sz="1400" dirty="0" smtClean="0">
                <a:solidFill>
                  <a:srgbClr val="002060"/>
                </a:solidFill>
                <a:latin typeface="Arial" panose="020B0604020202020204" pitchFamily="34" charset="0"/>
                <a:ea typeface="Times New Roman" panose="02020603050405020304" pitchFamily="18" charset="0"/>
              </a:rPr>
              <a:t>транспортирования.</a:t>
            </a:r>
            <a:endParaRPr lang="ru-RU" sz="1400" dirty="0">
              <a:solidFill>
                <a:srgbClr val="002060"/>
              </a:solidFill>
              <a:effectLst/>
              <a:latin typeface="Times New Roman" panose="02020603050405020304" pitchFamily="18" charset="0"/>
              <a:ea typeface="Times New Roman" panose="02020603050405020304" pitchFamily="18" charset="0"/>
            </a:endParaRPr>
          </a:p>
        </p:txBody>
      </p:sp>
      <p:grpSp>
        <p:nvGrpSpPr>
          <p:cNvPr id="9" name="Group 3"/>
          <p:cNvGrpSpPr>
            <a:grpSpLocks/>
          </p:cNvGrpSpPr>
          <p:nvPr/>
        </p:nvGrpSpPr>
        <p:grpSpPr bwMode="auto">
          <a:xfrm>
            <a:off x="976868" y="61090"/>
            <a:ext cx="11048958" cy="2736304"/>
            <a:chOff x="722" y="1299"/>
            <a:chExt cx="1365" cy="2539"/>
          </a:xfrm>
        </p:grpSpPr>
        <p:sp>
          <p:nvSpPr>
            <p:cNvPr id="10" name="AutoShape 4"/>
            <p:cNvSpPr>
              <a:spLocks noChangeArrowheads="1"/>
            </p:cNvSpPr>
            <p:nvPr/>
          </p:nvSpPr>
          <p:spPr bwMode="gray">
            <a:xfrm>
              <a:off x="722" y="1529"/>
              <a:ext cx="1363" cy="1800"/>
            </a:xfrm>
            <a:prstGeom prst="roundRect">
              <a:avLst>
                <a:gd name="adj" fmla="val 17509"/>
              </a:avLst>
            </a:prstGeom>
            <a:gradFill rotWithShape="1">
              <a:gsLst>
                <a:gs pos="0">
                  <a:srgbClr val="4E91D4"/>
                </a:gs>
                <a:gs pos="100000">
                  <a:srgbClr val="3477A4"/>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endParaRPr lang="ru-RU" altLang="ru-RU" sz="1200"/>
            </a:p>
          </p:txBody>
        </p:sp>
        <p:sp>
          <p:nvSpPr>
            <p:cNvPr id="11" name="AutoShape 5"/>
            <p:cNvSpPr>
              <a:spLocks noChangeArrowheads="1"/>
            </p:cNvSpPr>
            <p:nvPr/>
          </p:nvSpPr>
          <p:spPr bwMode="gray">
            <a:xfrm>
              <a:off x="741" y="1495"/>
              <a:ext cx="1322" cy="1766"/>
            </a:xfrm>
            <a:prstGeom prst="roundRect">
              <a:avLst>
                <a:gd name="adj" fmla="val 16667"/>
              </a:avLst>
            </a:prstGeom>
            <a:solidFill>
              <a:srgbClr val="3CA1E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endParaRPr lang="ru-RU" altLang="ru-RU" sz="1200"/>
            </a:p>
          </p:txBody>
        </p:sp>
        <p:sp>
          <p:nvSpPr>
            <p:cNvPr id="12" name="AutoShape 6"/>
            <p:cNvSpPr>
              <a:spLocks noChangeArrowheads="1"/>
            </p:cNvSpPr>
            <p:nvPr/>
          </p:nvSpPr>
          <p:spPr bwMode="gray">
            <a:xfrm>
              <a:off x="752" y="2795"/>
              <a:ext cx="1304" cy="447"/>
            </a:xfrm>
            <a:prstGeom prst="roundRect">
              <a:avLst>
                <a:gd name="adj" fmla="val 50000"/>
              </a:avLst>
            </a:prstGeom>
            <a:gradFill rotWithShape="1">
              <a:gsLst>
                <a:gs pos="0">
                  <a:srgbClr val="3CA1E6">
                    <a:alpha val="0"/>
                  </a:srgbClr>
                </a:gs>
                <a:gs pos="100000">
                  <a:srgbClr val="9BCFF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endParaRPr lang="ru-RU" altLang="ru-RU" sz="1200"/>
            </a:p>
          </p:txBody>
        </p:sp>
        <p:sp>
          <p:nvSpPr>
            <p:cNvPr id="13" name="AutoShape 7"/>
            <p:cNvSpPr>
              <a:spLocks noChangeArrowheads="1"/>
            </p:cNvSpPr>
            <p:nvPr/>
          </p:nvSpPr>
          <p:spPr bwMode="gray">
            <a:xfrm>
              <a:off x="752" y="1509"/>
              <a:ext cx="1304" cy="446"/>
            </a:xfrm>
            <a:prstGeom prst="roundRect">
              <a:avLst>
                <a:gd name="adj" fmla="val 50000"/>
              </a:avLst>
            </a:prstGeom>
            <a:gradFill rotWithShape="1">
              <a:gsLst>
                <a:gs pos="0">
                  <a:srgbClr val="BEE0F7"/>
                </a:gs>
                <a:gs pos="100000">
                  <a:srgbClr val="3CA1E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endParaRPr lang="ru-RU" altLang="ru-RU" sz="1200"/>
            </a:p>
          </p:txBody>
        </p:sp>
        <p:sp>
          <p:nvSpPr>
            <p:cNvPr id="14" name="AutoShape 8"/>
            <p:cNvSpPr>
              <a:spLocks noChangeArrowheads="1"/>
            </p:cNvSpPr>
            <p:nvPr/>
          </p:nvSpPr>
          <p:spPr bwMode="gray">
            <a:xfrm>
              <a:off x="724" y="3290"/>
              <a:ext cx="1363" cy="548"/>
            </a:xfrm>
            <a:prstGeom prst="roundRect">
              <a:avLst>
                <a:gd name="adj" fmla="val 40389"/>
              </a:avLst>
            </a:prstGeom>
            <a:gradFill rotWithShape="1">
              <a:gsLst>
                <a:gs pos="0">
                  <a:srgbClr val="729EB4"/>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endParaRPr lang="ru-RU" altLang="ru-RU" sz="1200"/>
            </a:p>
          </p:txBody>
        </p:sp>
        <p:sp>
          <p:nvSpPr>
            <p:cNvPr id="15" name="AutoShape 9"/>
            <p:cNvSpPr>
              <a:spLocks noChangeArrowheads="1"/>
            </p:cNvSpPr>
            <p:nvPr/>
          </p:nvSpPr>
          <p:spPr bwMode="gray">
            <a:xfrm>
              <a:off x="752" y="3305"/>
              <a:ext cx="1304" cy="487"/>
            </a:xfrm>
            <a:prstGeom prst="roundRect">
              <a:avLst>
                <a:gd name="adj" fmla="val 50000"/>
              </a:avLst>
            </a:prstGeom>
            <a:gradFill rotWithShape="1">
              <a:gsLst>
                <a:gs pos="0">
                  <a:srgbClr val="7DAFD4"/>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endParaRPr lang="ru-RU" altLang="ru-RU" sz="1200"/>
            </a:p>
          </p:txBody>
        </p:sp>
        <p:grpSp>
          <p:nvGrpSpPr>
            <p:cNvPr id="16" name="Group 10"/>
            <p:cNvGrpSpPr>
              <a:grpSpLocks/>
            </p:cNvGrpSpPr>
            <p:nvPr/>
          </p:nvGrpSpPr>
          <p:grpSpPr bwMode="auto">
            <a:xfrm>
              <a:off x="1189" y="1299"/>
              <a:ext cx="405" cy="392"/>
              <a:chOff x="1289" y="587"/>
              <a:chExt cx="668" cy="647"/>
            </a:xfrm>
          </p:grpSpPr>
          <p:sp>
            <p:nvSpPr>
              <p:cNvPr id="19" name="Oval 11"/>
              <p:cNvSpPr>
                <a:spLocks noChangeArrowheads="1"/>
              </p:cNvSpPr>
              <p:nvPr/>
            </p:nvSpPr>
            <p:spPr bwMode="gray">
              <a:xfrm>
                <a:off x="1289" y="714"/>
                <a:ext cx="668" cy="405"/>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endParaRPr lang="ru-RU" altLang="ru-RU" sz="1200"/>
              </a:p>
            </p:txBody>
          </p:sp>
          <p:sp>
            <p:nvSpPr>
              <p:cNvPr id="20" name="Oval 12"/>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endParaRPr lang="ru-RU" altLang="ru-RU" sz="1200"/>
              </a:p>
            </p:txBody>
          </p:sp>
          <p:sp>
            <p:nvSpPr>
              <p:cNvPr id="21" name="Oval 13"/>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endParaRPr lang="ru-RU" altLang="ru-RU" sz="1200"/>
              </a:p>
            </p:txBody>
          </p:sp>
          <p:sp>
            <p:nvSpPr>
              <p:cNvPr id="22" name="Oval 14"/>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endParaRPr lang="ru-RU" altLang="ru-RU" sz="1200"/>
              </a:p>
            </p:txBody>
          </p:sp>
          <p:sp>
            <p:nvSpPr>
              <p:cNvPr id="23" name="Oval 15"/>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endParaRPr lang="ru-RU" altLang="ru-RU" sz="1200"/>
              </a:p>
            </p:txBody>
          </p:sp>
        </p:grpSp>
        <p:sp>
          <p:nvSpPr>
            <p:cNvPr id="17" name="Text Box 16"/>
            <p:cNvSpPr txBox="1">
              <a:spLocks noChangeArrowheads="1"/>
            </p:cNvSpPr>
            <p:nvPr/>
          </p:nvSpPr>
          <p:spPr bwMode="gray">
            <a:xfrm>
              <a:off x="1334" y="1354"/>
              <a:ext cx="10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a:r>
                <a:rPr lang="en-US" altLang="ru-RU" sz="1200">
                  <a:solidFill>
                    <a:srgbClr val="000000"/>
                  </a:solidFill>
                </a:rPr>
                <a:t>1</a:t>
              </a:r>
              <a:endParaRPr lang="en-US" altLang="ru-RU" sz="1200"/>
            </a:p>
          </p:txBody>
        </p:sp>
        <p:sp>
          <p:nvSpPr>
            <p:cNvPr id="18" name="Text Box 17"/>
            <p:cNvSpPr txBox="1">
              <a:spLocks noChangeArrowheads="1"/>
            </p:cNvSpPr>
            <p:nvPr/>
          </p:nvSpPr>
          <p:spPr bwMode="gray">
            <a:xfrm>
              <a:off x="743" y="1573"/>
              <a:ext cx="1317" cy="1628"/>
            </a:xfrm>
            <a:prstGeom prst="rect">
              <a:avLst/>
            </a:prstGeom>
            <a:gradFill>
              <a:gsLst>
                <a:gs pos="0">
                  <a:schemeClr val="accent1">
                    <a:lumMod val="5000"/>
                    <a:lumOff val="95000"/>
                  </a:schemeClr>
                </a:gs>
                <a:gs pos="49000">
                  <a:schemeClr val="accent1">
                    <a:lumMod val="45000"/>
                    <a:lumOff val="55000"/>
                  </a:schemeClr>
                </a:gs>
                <a:gs pos="50000">
                  <a:schemeClr val="accent1">
                    <a:lumMod val="45000"/>
                    <a:lumOff val="55000"/>
                  </a:schemeClr>
                </a:gs>
                <a:gs pos="100000">
                  <a:schemeClr val="accent1">
                    <a:lumMod val="30000"/>
                    <a:lumOff val="70000"/>
                  </a:schemeClr>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a:r>
                <a:rPr lang="ru-RU" dirty="0"/>
                <a:t>При транспортировании груза между различными организа­циями и между радиационными объектами одной и той же организации с выездом на пути общего пользования </a:t>
              </a:r>
              <a:r>
                <a:rPr lang="ru-RU" dirty="0">
                  <a:solidFill>
                    <a:srgbClr val="FF0000"/>
                  </a:solidFill>
                </a:rPr>
                <a:t>должна быть определена орга­низация или обособленное подразделение организации </a:t>
              </a:r>
              <a:r>
                <a:rPr lang="ru-RU" dirty="0"/>
                <a:t>(</a:t>
              </a:r>
              <a:r>
                <a:rPr lang="ru-RU" b="1" dirty="0"/>
                <a:t>грузоотправи­тель или грузополучатель, или перевозчик</a:t>
              </a:r>
              <a:r>
                <a:rPr lang="ru-RU" dirty="0"/>
                <a:t>), </a:t>
              </a:r>
              <a:r>
                <a:rPr lang="ru-RU" dirty="0">
                  <a:solidFill>
                    <a:srgbClr val="FF0000"/>
                  </a:solidFill>
                </a:rPr>
                <a:t>которая несет ответствен­ность за обеспечение физической защиты груза </a:t>
              </a:r>
              <a:r>
                <a:rPr lang="ru-RU" dirty="0" smtClean="0"/>
                <a:t/>
              </a:r>
              <a:br>
                <a:rPr lang="ru-RU" dirty="0" smtClean="0"/>
              </a:br>
              <a:r>
                <a:rPr lang="ru-RU" dirty="0" smtClean="0"/>
                <a:t>(</a:t>
              </a:r>
              <a:r>
                <a:rPr lang="ru-RU" b="1" dirty="0" smtClean="0"/>
                <a:t>организация</a:t>
              </a:r>
              <a:r>
                <a:rPr lang="ru-RU" b="1" dirty="0"/>
                <a:t>, ответственная за физическую защиту</a:t>
              </a:r>
              <a:r>
                <a:rPr lang="ru-RU" dirty="0"/>
                <a:t>).</a:t>
              </a:r>
              <a:endParaRPr lang="en-US" altLang="ru-RU" dirty="0"/>
            </a:p>
          </p:txBody>
        </p:sp>
      </p:grpSp>
      <p:sp>
        <p:nvSpPr>
          <p:cNvPr id="24" name="Прямоугольник 23"/>
          <p:cNvSpPr/>
          <p:nvPr/>
        </p:nvSpPr>
        <p:spPr>
          <a:xfrm>
            <a:off x="948699" y="2415594"/>
            <a:ext cx="11032768" cy="3216265"/>
          </a:xfrm>
          <a:prstGeom prst="rect">
            <a:avLst/>
          </a:prstGeom>
        </p:spPr>
        <p:txBody>
          <a:bodyPr wrap="square">
            <a:spAutoFit/>
          </a:bodyPr>
          <a:lstStyle/>
          <a:p>
            <a:pPr marL="257175" indent="-257175" algn="just">
              <a:spcBef>
                <a:spcPts val="300"/>
              </a:spcBef>
              <a:buClr>
                <a:schemeClr val="accent1"/>
              </a:buClr>
              <a:buFont typeface="Wingdings 3" panose="05040102010807070707" pitchFamily="18" charset="2"/>
              <a:buChar char=""/>
              <a:defRPr/>
            </a:pPr>
            <a:r>
              <a:rPr lang="ru-RU" dirty="0">
                <a:solidFill>
                  <a:srgbClr val="404040"/>
                </a:solidFill>
              </a:rPr>
              <a:t>Документы со сведениями об определении организации, </a:t>
            </a:r>
            <a:r>
              <a:rPr lang="ru-RU" dirty="0" smtClean="0">
                <a:solidFill>
                  <a:srgbClr val="404040"/>
                </a:solidFill>
              </a:rPr>
              <a:t>ответственной </a:t>
            </a:r>
            <a:r>
              <a:rPr lang="ru-RU" dirty="0">
                <a:solidFill>
                  <a:srgbClr val="404040"/>
                </a:solidFill>
              </a:rPr>
              <a:t>за физическую защиту, должны храниться организацией, </a:t>
            </a:r>
            <a:r>
              <a:rPr lang="ru-RU" dirty="0" smtClean="0">
                <a:solidFill>
                  <a:srgbClr val="404040"/>
                </a:solidFill>
              </a:rPr>
              <a:t>ответственной </a:t>
            </a:r>
            <a:r>
              <a:rPr lang="ru-RU" dirty="0">
                <a:solidFill>
                  <a:srgbClr val="404040"/>
                </a:solidFill>
              </a:rPr>
              <a:t>за физическую защиту, и грузоотправителем (в случае, если грузоотправитель не является организацией, ответственной за </a:t>
            </a:r>
            <a:r>
              <a:rPr lang="ru-RU" dirty="0" smtClean="0">
                <a:solidFill>
                  <a:srgbClr val="404040"/>
                </a:solidFill>
              </a:rPr>
              <a:t>физическую </a:t>
            </a:r>
            <a:r>
              <a:rPr lang="ru-RU" dirty="0">
                <a:solidFill>
                  <a:srgbClr val="404040"/>
                </a:solidFill>
              </a:rPr>
              <a:t>защиту) </a:t>
            </a:r>
            <a:r>
              <a:rPr lang="ru-RU" b="1" dirty="0">
                <a:solidFill>
                  <a:srgbClr val="C00000"/>
                </a:solidFill>
              </a:rPr>
              <a:t>не менее пяти лет </a:t>
            </a:r>
            <a:r>
              <a:rPr lang="ru-RU" dirty="0">
                <a:solidFill>
                  <a:srgbClr val="404040"/>
                </a:solidFill>
              </a:rPr>
              <a:t>со дня разгрузки и приемки груза в конечном пункте назначения.;</a:t>
            </a:r>
          </a:p>
          <a:p>
            <a:pPr marL="257175" indent="-257175" algn="just">
              <a:spcBef>
                <a:spcPts val="300"/>
              </a:spcBef>
              <a:buClr>
                <a:schemeClr val="accent1"/>
              </a:buClr>
              <a:buFont typeface="Wingdings 3" panose="05040102010807070707" pitchFamily="18" charset="2"/>
              <a:buChar char=""/>
              <a:defRPr/>
            </a:pPr>
            <a:r>
              <a:rPr lang="ru-RU" dirty="0">
                <a:solidFill>
                  <a:srgbClr val="404040"/>
                </a:solidFill>
              </a:rPr>
              <a:t>При транспортировании мобильных РИ, содержащих РВ, ЯМ, </a:t>
            </a:r>
            <a:r>
              <a:rPr lang="ru-RU" dirty="0" smtClean="0">
                <a:solidFill>
                  <a:srgbClr val="404040"/>
                </a:solidFill>
              </a:rPr>
              <a:t>подлежащие </a:t>
            </a:r>
            <a:r>
              <a:rPr lang="ru-RU" dirty="0">
                <a:solidFill>
                  <a:srgbClr val="404040"/>
                </a:solidFill>
              </a:rPr>
              <a:t>учету в СГУК РВ и РАО, к месту проведения работ (</a:t>
            </a:r>
            <a:r>
              <a:rPr lang="ru-RU" b="1" dirty="0" smtClean="0">
                <a:solidFill>
                  <a:srgbClr val="404040"/>
                </a:solidFill>
              </a:rPr>
              <a:t>временного </a:t>
            </a:r>
            <a:r>
              <a:rPr lang="ru-RU" b="1" dirty="0">
                <a:solidFill>
                  <a:srgbClr val="404040"/>
                </a:solidFill>
              </a:rPr>
              <a:t>хранения</a:t>
            </a:r>
            <a:r>
              <a:rPr lang="ru-RU" dirty="0">
                <a:solidFill>
                  <a:srgbClr val="404040"/>
                </a:solidFill>
              </a:rPr>
              <a:t>) с выездом на пути общего пользования </a:t>
            </a:r>
            <a:r>
              <a:rPr lang="ru-RU" b="1" dirty="0">
                <a:solidFill>
                  <a:srgbClr val="404040"/>
                </a:solidFill>
              </a:rPr>
              <a:t>организация, </a:t>
            </a:r>
            <a:r>
              <a:rPr lang="ru-RU" b="1" dirty="0" smtClean="0">
                <a:solidFill>
                  <a:srgbClr val="404040"/>
                </a:solidFill>
              </a:rPr>
              <a:t>которая </a:t>
            </a:r>
            <a:r>
              <a:rPr lang="ru-RU" b="1" dirty="0">
                <a:solidFill>
                  <a:srgbClr val="404040"/>
                </a:solidFill>
              </a:rPr>
              <a:t>эксплуатирует мобильные РИ</a:t>
            </a:r>
            <a:r>
              <a:rPr lang="ru-RU" dirty="0">
                <a:solidFill>
                  <a:srgbClr val="404040"/>
                </a:solidFill>
              </a:rPr>
              <a:t>, содержащие РВ, ЯМ, подлежащие учету в СГУК РВ и РАО, </a:t>
            </a:r>
            <a:r>
              <a:rPr lang="ru-RU" b="1" dirty="0">
                <a:solidFill>
                  <a:srgbClr val="404040"/>
                </a:solidFill>
              </a:rPr>
              <a:t>является ответственной за физическую защиту;</a:t>
            </a:r>
          </a:p>
          <a:p>
            <a:pPr marL="257175" indent="-257175" algn="just">
              <a:spcBef>
                <a:spcPts val="300"/>
              </a:spcBef>
              <a:buClr>
                <a:schemeClr val="accent1"/>
              </a:buClr>
              <a:buFont typeface="Wingdings 3" panose="05040102010807070707" pitchFamily="18" charset="2"/>
              <a:buChar char=""/>
              <a:defRPr/>
            </a:pPr>
            <a:r>
              <a:rPr lang="ru-RU" dirty="0">
                <a:solidFill>
                  <a:srgbClr val="404040"/>
                </a:solidFill>
              </a:rPr>
              <a:t>В случае если транспортирование, которое организуется одним или несколькими перевозчиками, выполняется </a:t>
            </a:r>
            <a:r>
              <a:rPr lang="ru-RU" b="1" dirty="0">
                <a:solidFill>
                  <a:srgbClr val="404040"/>
                </a:solidFill>
              </a:rPr>
              <a:t>несколькими видами </a:t>
            </a:r>
            <a:r>
              <a:rPr lang="ru-RU" b="1" dirty="0" smtClean="0">
                <a:solidFill>
                  <a:srgbClr val="404040"/>
                </a:solidFill>
              </a:rPr>
              <a:t>перевозочных </a:t>
            </a:r>
            <a:r>
              <a:rPr lang="ru-RU" b="1" dirty="0">
                <a:solidFill>
                  <a:srgbClr val="404040"/>
                </a:solidFill>
              </a:rPr>
              <a:t>средств</a:t>
            </a:r>
            <a:r>
              <a:rPr lang="ru-RU" dirty="0">
                <a:solidFill>
                  <a:srgbClr val="404040"/>
                </a:solidFill>
              </a:rPr>
              <a:t>, меры по обеспечению физической защиты должны быть определены документально </a:t>
            </a:r>
            <a:r>
              <a:rPr lang="ru-RU" b="1" dirty="0">
                <a:solidFill>
                  <a:srgbClr val="404040"/>
                </a:solidFill>
              </a:rPr>
              <a:t>для каждого этапа и вида транспорта</a:t>
            </a:r>
            <a:r>
              <a:rPr lang="ru-RU" dirty="0">
                <a:solidFill>
                  <a:srgbClr val="404040"/>
                </a:solidFill>
              </a:rPr>
              <a:t>.</a:t>
            </a:r>
          </a:p>
        </p:txBody>
      </p:sp>
    </p:spTree>
    <p:extLst>
      <p:ext uri="{BB962C8B-B14F-4D97-AF65-F5344CB8AC3E}">
        <p14:creationId xmlns:p14="http://schemas.microsoft.com/office/powerpoint/2010/main" val="3863155399"/>
      </p:ext>
    </p:extLst>
  </p:cSld>
  <p:clrMapOvr>
    <a:masterClrMapping/>
  </p:clrMapOvr>
  <p:transition spd="slow">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5"/>
          <p:cNvSpPr txBox="1">
            <a:spLocks/>
          </p:cNvSpPr>
          <p:nvPr/>
        </p:nvSpPr>
        <p:spPr bwMode="auto">
          <a:xfrm>
            <a:off x="993057" y="142876"/>
            <a:ext cx="10801199" cy="621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l" defTabSz="457200" rtl="0" eaLnBrk="0" fontAlgn="base" hangingPunct="0">
              <a:spcBef>
                <a:spcPct val="0"/>
              </a:spcBef>
              <a:spcAft>
                <a:spcPct val="0"/>
              </a:spcAft>
              <a:defRPr sz="3600" kern="1200">
                <a:solidFill>
                  <a:srgbClr val="262626"/>
                </a:solidFill>
                <a:latin typeface="+mj-lt"/>
                <a:ea typeface="+mj-ea"/>
                <a:cs typeface="+mj-cs"/>
              </a:defRPr>
            </a:lvl1pPr>
            <a:lvl2pPr algn="l" defTabSz="457200" rtl="0" eaLnBrk="0" fontAlgn="base" hangingPunct="0">
              <a:spcBef>
                <a:spcPct val="0"/>
              </a:spcBef>
              <a:spcAft>
                <a:spcPct val="0"/>
              </a:spcAft>
              <a:defRPr sz="3600">
                <a:solidFill>
                  <a:srgbClr val="262626"/>
                </a:solidFill>
                <a:latin typeface="Century Gothic" panose="020B0502020202020204" pitchFamily="34" charset="0"/>
              </a:defRPr>
            </a:lvl2pPr>
            <a:lvl3pPr algn="l" defTabSz="457200" rtl="0" eaLnBrk="0" fontAlgn="base" hangingPunct="0">
              <a:spcBef>
                <a:spcPct val="0"/>
              </a:spcBef>
              <a:spcAft>
                <a:spcPct val="0"/>
              </a:spcAft>
              <a:defRPr sz="3600">
                <a:solidFill>
                  <a:srgbClr val="262626"/>
                </a:solidFill>
                <a:latin typeface="Century Gothic" panose="020B0502020202020204" pitchFamily="34" charset="0"/>
              </a:defRPr>
            </a:lvl3pPr>
            <a:lvl4pPr algn="l" defTabSz="457200" rtl="0" eaLnBrk="0" fontAlgn="base" hangingPunct="0">
              <a:spcBef>
                <a:spcPct val="0"/>
              </a:spcBef>
              <a:spcAft>
                <a:spcPct val="0"/>
              </a:spcAft>
              <a:defRPr sz="3600">
                <a:solidFill>
                  <a:srgbClr val="262626"/>
                </a:solidFill>
                <a:latin typeface="Century Gothic" panose="020B0502020202020204" pitchFamily="34" charset="0"/>
              </a:defRPr>
            </a:lvl4pPr>
            <a:lvl5pPr algn="l" defTabSz="457200" rtl="0" eaLnBrk="0" fontAlgn="base" hangingPunct="0">
              <a:spcBef>
                <a:spcPct val="0"/>
              </a:spcBef>
              <a:spcAft>
                <a:spcPct val="0"/>
              </a:spcAft>
              <a:defRPr sz="3600">
                <a:solidFill>
                  <a:srgbClr val="262626"/>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eaLnBrk="1" fontAlgn="auto" hangingPunct="1">
              <a:lnSpc>
                <a:spcPct val="85000"/>
              </a:lnSpc>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altLang="ru-RU" sz="1800" b="1" dirty="0">
                <a:solidFill>
                  <a:schemeClr val="bg2">
                    <a:lumMod val="25000"/>
                  </a:schemeClr>
                </a:solidFill>
                <a:ea typeface="Microsoft YaHei" pitchFamily="34" charset="-122"/>
                <a:cs typeface="+mn-cs"/>
              </a:rPr>
              <a:t>СИСТЕМА ФИЗИЧЕСКОЙ ЗАЩИТЫПРИ ТРАНСПОРТИРОВАНИИ ДОЛЖНА ОБЕСПЕЧИВАТЬСЯ </a:t>
            </a:r>
          </a:p>
          <a:p>
            <a:pPr algn="ctr" eaLnBrk="1" fontAlgn="auto" hangingPunct="1">
              <a:lnSpc>
                <a:spcPct val="85000"/>
              </a:lnSpc>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altLang="ru-RU" sz="1800" b="1" dirty="0">
                <a:solidFill>
                  <a:schemeClr val="bg2">
                    <a:lumMod val="25000"/>
                  </a:schemeClr>
                </a:solidFill>
                <a:ea typeface="Microsoft YaHei" pitchFamily="34" charset="-122"/>
                <a:cs typeface="+mn-cs"/>
              </a:rPr>
              <a:t>В ЦЕЛЯХ ПРЕДОТВРАЩЕНИЯ НЕСАНКЦИОНИРОВАННЫХ ДЕЙСТВИЙ</a:t>
            </a:r>
            <a:endParaRPr lang="ru-RU" sz="1800" b="1" dirty="0">
              <a:solidFill>
                <a:schemeClr val="bg2">
                  <a:lumMod val="25000"/>
                </a:schemeClr>
              </a:solidFill>
              <a:ea typeface="Microsoft YaHei" pitchFamily="34" charset="-122"/>
              <a:cs typeface="+mn-cs"/>
            </a:endParaRPr>
          </a:p>
        </p:txBody>
      </p:sp>
      <p:sp>
        <p:nvSpPr>
          <p:cNvPr id="52" name="Прямоугольник 51"/>
          <p:cNvSpPr/>
          <p:nvPr/>
        </p:nvSpPr>
        <p:spPr>
          <a:xfrm>
            <a:off x="839416" y="1124744"/>
            <a:ext cx="6719522" cy="2739211"/>
          </a:xfrm>
          <a:prstGeom prst="rect">
            <a:avLst/>
          </a:prstGeom>
        </p:spPr>
        <p:txBody>
          <a:bodyPr wrap="square">
            <a:spAutoFit/>
          </a:bodyPr>
          <a:lstStyle/>
          <a:p>
            <a:pPr algn="ctr">
              <a:spcBef>
                <a:spcPts val="300"/>
              </a:spcBef>
              <a:defRPr/>
            </a:pPr>
            <a:r>
              <a:rPr lang="ru-RU" b="1" dirty="0">
                <a:solidFill>
                  <a:srgbClr val="C00000"/>
                </a:solidFill>
              </a:rPr>
              <a:t>Задачами физической защиты при транспортировании являются:</a:t>
            </a:r>
          </a:p>
          <a:p>
            <a:pPr marL="257175" indent="-257175" algn="just">
              <a:spcBef>
                <a:spcPts val="300"/>
              </a:spcBef>
              <a:buClr>
                <a:schemeClr val="accent1"/>
              </a:buClr>
              <a:buFont typeface="Wingdings 3" panose="05040102010807070707" pitchFamily="18" charset="2"/>
              <a:buChar char=""/>
              <a:defRPr/>
            </a:pPr>
            <a:r>
              <a:rPr lang="ru-RU" dirty="0">
                <a:solidFill>
                  <a:srgbClr val="404040"/>
                </a:solidFill>
              </a:rPr>
              <a:t>предупреждение несанкционированных действий;</a:t>
            </a:r>
          </a:p>
          <a:p>
            <a:pPr marL="257175" indent="-257175" algn="just">
              <a:spcBef>
                <a:spcPts val="300"/>
              </a:spcBef>
              <a:buClr>
                <a:schemeClr val="accent1"/>
              </a:buClr>
              <a:buFont typeface="Wingdings 3" panose="05040102010807070707" pitchFamily="18" charset="2"/>
              <a:buChar char=""/>
              <a:defRPr/>
            </a:pPr>
            <a:r>
              <a:rPr lang="ru-RU" dirty="0">
                <a:solidFill>
                  <a:srgbClr val="404040"/>
                </a:solidFill>
              </a:rPr>
              <a:t>своевременное обнаружение несанкционированных действий;</a:t>
            </a:r>
          </a:p>
          <a:p>
            <a:pPr marL="257175" indent="-257175" algn="just">
              <a:spcBef>
                <a:spcPts val="300"/>
              </a:spcBef>
              <a:buClr>
                <a:schemeClr val="accent1"/>
              </a:buClr>
              <a:buFont typeface="Wingdings 3" panose="05040102010807070707" pitchFamily="18" charset="2"/>
              <a:buChar char=""/>
              <a:defRPr/>
            </a:pPr>
            <a:r>
              <a:rPr lang="ru-RU" dirty="0">
                <a:solidFill>
                  <a:srgbClr val="404040"/>
                </a:solidFill>
              </a:rPr>
              <a:t>задержка (замедление) проникновения (продвижения) нарушителей;</a:t>
            </a:r>
          </a:p>
          <a:p>
            <a:pPr marL="257175" indent="-257175" algn="just">
              <a:spcBef>
                <a:spcPts val="300"/>
              </a:spcBef>
              <a:buClr>
                <a:schemeClr val="accent1"/>
              </a:buClr>
              <a:buFont typeface="Wingdings 3" panose="05040102010807070707" pitchFamily="18" charset="2"/>
              <a:buChar char=""/>
              <a:defRPr/>
            </a:pPr>
            <a:r>
              <a:rPr lang="ru-RU" dirty="0">
                <a:solidFill>
                  <a:srgbClr val="404040"/>
                </a:solidFill>
              </a:rPr>
              <a:t>реагирование на несанкционированные действия и нейтрализация нарушителей для пресечения несанкционированных действий нарушителей.</a:t>
            </a:r>
          </a:p>
        </p:txBody>
      </p:sp>
      <p:sp>
        <p:nvSpPr>
          <p:cNvPr id="76807" name="Прямоугольник 52"/>
          <p:cNvSpPr>
            <a:spLocks noChangeArrowheads="1"/>
          </p:cNvSpPr>
          <p:nvPr/>
        </p:nvSpPr>
        <p:spPr bwMode="auto">
          <a:xfrm>
            <a:off x="1015719" y="4321925"/>
            <a:ext cx="1071956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a:r>
              <a:rPr lang="ru-RU" altLang="ru-RU" b="1" dirty="0">
                <a:solidFill>
                  <a:srgbClr val="7C240C"/>
                </a:solidFill>
                <a:latin typeface="Arial" panose="020B0604020202020204" pitchFamily="34" charset="0"/>
                <a:cs typeface="Times New Roman" panose="02020603050405020304" pitchFamily="18" charset="0"/>
              </a:rPr>
              <a:t>Физическая защита при транспортировании не должна препятствовать выполнению мер радиационной безопасности</a:t>
            </a:r>
            <a:endParaRPr lang="ru-RU" altLang="ru-RU" dirty="0"/>
          </a:p>
        </p:txBody>
      </p:sp>
      <p:sp>
        <p:nvSpPr>
          <p:cNvPr id="49" name="Прямоугольник 48">
            <a:extLst>
              <a:ext uri="{FF2B5EF4-FFF2-40B4-BE49-F238E27FC236}">
                <a16:creationId xmlns:a16="http://schemas.microsoft.com/office/drawing/2014/main" id="{50373D8A-114B-4DC6-AA1C-DAC65149A8E2}"/>
              </a:ext>
            </a:extLst>
          </p:cNvPr>
          <p:cNvSpPr/>
          <p:nvPr/>
        </p:nvSpPr>
        <p:spPr>
          <a:xfrm>
            <a:off x="7752184" y="1124744"/>
            <a:ext cx="4258096" cy="2700739"/>
          </a:xfrm>
          <a:prstGeom prst="rect">
            <a:avLst/>
          </a:prstGeom>
        </p:spPr>
        <p:txBody>
          <a:bodyPr wrap="square">
            <a:spAutoFit/>
          </a:bodyPr>
          <a:lstStyle/>
          <a:p>
            <a:pPr algn="ctr">
              <a:spcBef>
                <a:spcPts val="300"/>
              </a:spcBef>
              <a:defRPr/>
            </a:pPr>
            <a:r>
              <a:rPr lang="ru-RU" b="1" dirty="0">
                <a:solidFill>
                  <a:srgbClr val="C00000"/>
                </a:solidFill>
              </a:rPr>
              <a:t>Решение задач физической защиты достигается за счет:</a:t>
            </a:r>
          </a:p>
          <a:p>
            <a:pPr marL="257175" indent="-257175" algn="just">
              <a:spcBef>
                <a:spcPts val="300"/>
              </a:spcBef>
              <a:buClr>
                <a:schemeClr val="accent1"/>
              </a:buClr>
              <a:buFont typeface="Wingdings 3" panose="05040102010807070707" pitchFamily="18" charset="2"/>
              <a:buChar char=""/>
              <a:defRPr/>
            </a:pPr>
            <a:r>
              <a:rPr lang="ru-RU" dirty="0">
                <a:solidFill>
                  <a:srgbClr val="404040"/>
                </a:solidFill>
              </a:rPr>
              <a:t>реализации организационных мероприятий;</a:t>
            </a:r>
          </a:p>
          <a:p>
            <a:pPr marL="257175" indent="-257175" algn="just">
              <a:spcBef>
                <a:spcPts val="300"/>
              </a:spcBef>
              <a:buClr>
                <a:schemeClr val="accent1"/>
              </a:buClr>
              <a:buFont typeface="Wingdings 3" panose="05040102010807070707" pitchFamily="18" charset="2"/>
              <a:buChar char=""/>
              <a:defRPr/>
            </a:pPr>
            <a:r>
              <a:rPr lang="ru-RU" dirty="0">
                <a:solidFill>
                  <a:srgbClr val="404040"/>
                </a:solidFill>
              </a:rPr>
              <a:t>использования ИТСФЗ и позиционирования перевозочных средств;</a:t>
            </a:r>
          </a:p>
          <a:p>
            <a:pPr marL="257175" indent="-257175" algn="just">
              <a:spcBef>
                <a:spcPts val="300"/>
              </a:spcBef>
              <a:buClr>
                <a:schemeClr val="accent1"/>
              </a:buClr>
              <a:buFont typeface="Wingdings 3" panose="05040102010807070707" pitchFamily="18" charset="2"/>
              <a:buChar char=""/>
              <a:defRPr/>
            </a:pPr>
            <a:r>
              <a:rPr lang="ru-RU" dirty="0">
                <a:solidFill>
                  <a:srgbClr val="404040"/>
                </a:solidFill>
              </a:rPr>
              <a:t>действий персонала физической защиты.</a:t>
            </a:r>
          </a:p>
        </p:txBody>
      </p:sp>
      <p:sp>
        <p:nvSpPr>
          <p:cNvPr id="6" name="TextBox 5">
            <a:extLst>
              <a:ext uri="{FF2B5EF4-FFF2-40B4-BE49-F238E27FC236}">
                <a16:creationId xmlns:a16="http://schemas.microsoft.com/office/drawing/2014/main" id="{FA20320E-BA33-4E43-856D-323E0B00E652}"/>
              </a:ext>
            </a:extLst>
          </p:cNvPr>
          <p:cNvSpPr txBox="1"/>
          <p:nvPr/>
        </p:nvSpPr>
        <p:spPr>
          <a:xfrm>
            <a:off x="1126853" y="5203088"/>
            <a:ext cx="10801200" cy="52322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indent="469900" algn="just"/>
            <a:r>
              <a:rPr lang="ru-RU" sz="1400" b="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Несанкционированное действие </a:t>
            </a:r>
            <a:r>
              <a:rPr lang="ru-RU" sz="1400" dirty="0">
                <a:solidFill>
                  <a:srgbClr val="002060"/>
                </a:solidFill>
                <a:effectLst/>
                <a:latin typeface="Arial" panose="020B0604020202020204" pitchFamily="34" charset="0"/>
                <a:ea typeface="Times New Roman" panose="02020603050405020304" pitchFamily="18" charset="0"/>
              </a:rPr>
              <a:t>- </a:t>
            </a:r>
            <a:r>
              <a:rPr lang="ru-RU" sz="1400" dirty="0">
                <a:solidFill>
                  <a:srgbClr val="002060"/>
                </a:solidFill>
                <a:latin typeface="Arial" panose="020B0604020202020204" pitchFamily="34" charset="0"/>
                <a:ea typeface="Times New Roman" panose="02020603050405020304" pitchFamily="18" charset="0"/>
              </a:rPr>
              <a:t>совершение или попытка </a:t>
            </a:r>
            <a:r>
              <a:rPr lang="ru-RU" sz="1400" dirty="0" err="1">
                <a:solidFill>
                  <a:srgbClr val="002060"/>
                </a:solidFill>
                <a:latin typeface="Arial" panose="020B0604020202020204" pitchFamily="34" charset="0"/>
                <a:ea typeface="Times New Roman" panose="02020603050405020304" pitchFamily="18" charset="0"/>
              </a:rPr>
              <a:t>со¬вершения</a:t>
            </a:r>
            <a:r>
              <a:rPr lang="ru-RU" sz="1400" dirty="0">
                <a:solidFill>
                  <a:srgbClr val="002060"/>
                </a:solidFill>
                <a:latin typeface="Arial" panose="020B0604020202020204" pitchFamily="34" charset="0"/>
                <a:ea typeface="Times New Roman" panose="02020603050405020304" pitchFamily="18" charset="0"/>
              </a:rPr>
              <a:t> диверсии, хищения РВ, ЯМ, подлежащих учету в СГУК РВ и РАО, несанкционированного доступа к грузу, вывода из строя или </a:t>
            </a:r>
            <a:r>
              <a:rPr lang="ru-RU" sz="1400" dirty="0" err="1">
                <a:solidFill>
                  <a:srgbClr val="002060"/>
                </a:solidFill>
                <a:latin typeface="Arial" panose="020B0604020202020204" pitchFamily="34" charset="0"/>
                <a:ea typeface="Times New Roman" panose="02020603050405020304" pitchFamily="18" charset="0"/>
              </a:rPr>
              <a:t>нару¬шения</a:t>
            </a:r>
            <a:r>
              <a:rPr lang="ru-RU" sz="1400" dirty="0">
                <a:solidFill>
                  <a:srgbClr val="002060"/>
                </a:solidFill>
                <a:latin typeface="Arial" panose="020B0604020202020204" pitchFamily="34" charset="0"/>
                <a:ea typeface="Times New Roman" panose="02020603050405020304" pitchFamily="18" charset="0"/>
              </a:rPr>
              <a:t> функционирования ИТСФЗ..</a:t>
            </a:r>
            <a:endParaRPr lang="ru-RU" sz="1400" dirty="0">
              <a:solidFill>
                <a:srgbClr val="002060"/>
              </a:solidFill>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FA20320E-BA33-4E43-856D-323E0B00E652}"/>
              </a:ext>
            </a:extLst>
          </p:cNvPr>
          <p:cNvSpPr txBox="1"/>
          <p:nvPr/>
        </p:nvSpPr>
        <p:spPr>
          <a:xfrm>
            <a:off x="1126853" y="6021288"/>
            <a:ext cx="10801200" cy="73866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indent="469900" algn="just"/>
            <a:r>
              <a:rPr lang="ru-RU" sz="1400" b="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Инженерные и технические средства физической защиты </a:t>
            </a:r>
            <a:r>
              <a:rPr lang="ru-RU" sz="1400" dirty="0">
                <a:solidFill>
                  <a:srgbClr val="002060"/>
                </a:solidFill>
                <a:effectLst/>
                <a:latin typeface="Arial" panose="020B0604020202020204" pitchFamily="34" charset="0"/>
                <a:ea typeface="Times New Roman" panose="02020603050405020304" pitchFamily="18" charset="0"/>
              </a:rPr>
              <a:t>- </a:t>
            </a:r>
            <a:r>
              <a:rPr lang="ru-RU" sz="1400" dirty="0">
                <a:solidFill>
                  <a:srgbClr val="002060"/>
                </a:solidFill>
                <a:latin typeface="Arial" panose="020B0604020202020204" pitchFamily="34" charset="0"/>
                <a:ea typeface="Times New Roman" panose="02020603050405020304" pitchFamily="18" charset="0"/>
              </a:rPr>
              <a:t>технически законченные устройства, применяемые в физической за-щите с целью обеспечения физической защиты перевозимых РВ, ЯМ, подлежащих учету в СГУК РВ и РАО, и препятствия </a:t>
            </a:r>
            <a:r>
              <a:rPr lang="ru-RU" sz="1400">
                <a:solidFill>
                  <a:srgbClr val="002060"/>
                </a:solidFill>
                <a:latin typeface="Arial" panose="020B0604020202020204" pitchFamily="34" charset="0"/>
                <a:ea typeface="Times New Roman" panose="02020603050405020304" pitchFamily="18" charset="0"/>
              </a:rPr>
              <a:t>движения </a:t>
            </a:r>
            <a:r>
              <a:rPr lang="ru-RU" sz="1400" smtClean="0">
                <a:solidFill>
                  <a:srgbClr val="002060"/>
                </a:solidFill>
                <a:latin typeface="Arial" panose="020B0604020202020204" pitchFamily="34" charset="0"/>
                <a:ea typeface="Times New Roman" panose="02020603050405020304" pitchFamily="18" charset="0"/>
              </a:rPr>
              <a:t>нарушителя </a:t>
            </a:r>
            <a:r>
              <a:rPr lang="ru-RU" sz="1400" dirty="0">
                <a:solidFill>
                  <a:srgbClr val="002060"/>
                </a:solidFill>
                <a:latin typeface="Arial" panose="020B0604020202020204" pitchFamily="34" charset="0"/>
                <a:ea typeface="Times New Roman" panose="02020603050405020304" pitchFamily="18" charset="0"/>
              </a:rPr>
              <a:t>к ним.</a:t>
            </a:r>
            <a:endParaRPr lang="ru-RU" sz="1400" dirty="0">
              <a:solidFill>
                <a:srgbClr val="00206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97500052"/>
      </p:ext>
    </p:extLst>
  </p:cSld>
  <p:clrMapOvr>
    <a:masterClrMapping/>
  </p:clrMapOvr>
  <p:transition spd="slow">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Прямоугольник 51"/>
          <p:cNvSpPr/>
          <p:nvPr/>
        </p:nvSpPr>
        <p:spPr>
          <a:xfrm>
            <a:off x="767408" y="44624"/>
            <a:ext cx="11377264" cy="6948056"/>
          </a:xfrm>
          <a:prstGeom prst="rect">
            <a:avLst/>
          </a:prstGeom>
        </p:spPr>
        <p:txBody>
          <a:bodyPr wrap="square">
            <a:spAutoFit/>
          </a:bodyPr>
          <a:lstStyle/>
          <a:p>
            <a:pPr algn="ctr">
              <a:spcBef>
                <a:spcPts val="300"/>
              </a:spcBef>
              <a:defRPr/>
            </a:pPr>
            <a:r>
              <a:rPr lang="ru-RU" b="1" dirty="0">
                <a:solidFill>
                  <a:srgbClr val="C00000"/>
                </a:solidFill>
              </a:rPr>
              <a:t>Для обеспечения физической защиты груза организация, ответственная за физическую защиту, должна:</a:t>
            </a:r>
          </a:p>
          <a:p>
            <a:pPr marL="257175" indent="-257175" algn="just">
              <a:spcBef>
                <a:spcPts val="300"/>
              </a:spcBef>
              <a:buClr>
                <a:schemeClr val="accent1"/>
              </a:buClr>
              <a:buFont typeface="Wingdings 3" panose="05040102010807070707" pitchFamily="18" charset="2"/>
              <a:buChar char=""/>
              <a:defRPr/>
            </a:pPr>
            <a:r>
              <a:rPr lang="ru-RU" sz="1600" b="1" dirty="0">
                <a:solidFill>
                  <a:srgbClr val="404040"/>
                </a:solidFill>
              </a:rPr>
              <a:t>ограничить общее время нахождения </a:t>
            </a:r>
            <a:r>
              <a:rPr lang="ru-RU" sz="1600" dirty="0">
                <a:solidFill>
                  <a:srgbClr val="404040"/>
                </a:solidFill>
              </a:rPr>
              <a:t>РВ, ЯМ, подлежащих учету в СГУК РВ и РАО, </a:t>
            </a:r>
            <a:r>
              <a:rPr lang="ru-RU" sz="1600" b="1" dirty="0">
                <a:solidFill>
                  <a:srgbClr val="404040"/>
                </a:solidFill>
              </a:rPr>
              <a:t>в пути следования</a:t>
            </a:r>
            <a:r>
              <a:rPr lang="ru-RU" sz="1600" dirty="0">
                <a:solidFill>
                  <a:srgbClr val="404040"/>
                </a:solidFill>
              </a:rPr>
              <a:t>;</a:t>
            </a:r>
          </a:p>
          <a:p>
            <a:pPr marL="257175" indent="-257175" algn="just">
              <a:spcBef>
                <a:spcPts val="300"/>
              </a:spcBef>
              <a:buClr>
                <a:schemeClr val="accent1"/>
              </a:buClr>
              <a:buFont typeface="Wingdings 3" panose="05040102010807070707" pitchFamily="18" charset="2"/>
              <a:buChar char=""/>
              <a:defRPr/>
            </a:pPr>
            <a:r>
              <a:rPr lang="ru-RU" sz="1600" b="1" dirty="0">
                <a:solidFill>
                  <a:srgbClr val="404040"/>
                </a:solidFill>
              </a:rPr>
              <a:t>составлять график, расписание и маршрут движения перевозочных средств </a:t>
            </a:r>
            <a:r>
              <a:rPr lang="ru-RU" sz="1600" dirty="0">
                <a:solidFill>
                  <a:srgbClr val="404040"/>
                </a:solidFill>
              </a:rPr>
              <a:t>с учетом условий транспортирования;</a:t>
            </a:r>
          </a:p>
          <a:p>
            <a:pPr marL="257175" indent="-257175" algn="just">
              <a:spcBef>
                <a:spcPts val="300"/>
              </a:spcBef>
              <a:buClr>
                <a:schemeClr val="accent1"/>
              </a:buClr>
              <a:buFont typeface="Wingdings 3" panose="05040102010807070707" pitchFamily="18" charset="2"/>
              <a:buChar char=""/>
              <a:defRPr/>
            </a:pPr>
            <a:r>
              <a:rPr lang="ru-RU" sz="1600" b="1" dirty="0">
                <a:solidFill>
                  <a:srgbClr val="404040"/>
                </a:solidFill>
              </a:rPr>
              <a:t>исключить нанесение на перевозочные средства знаков и надписей и занесение в перевозочные документы записей, свидетельствующих о характере груза и назначении перевозочных средств</a:t>
            </a:r>
            <a:r>
              <a:rPr lang="ru-RU" sz="1600" dirty="0">
                <a:solidFill>
                  <a:srgbClr val="404040"/>
                </a:solidFill>
              </a:rPr>
              <a:t>, за исключением знаков опасности и информационных табло, используемых в целях обеспечения безопасности (нанесение знаков опасности и информационных табло при специальных перевозках не требуется);</a:t>
            </a:r>
          </a:p>
          <a:p>
            <a:pPr marL="257175" indent="-257175" algn="just">
              <a:spcBef>
                <a:spcPts val="300"/>
              </a:spcBef>
              <a:buClr>
                <a:schemeClr val="accent1"/>
              </a:buClr>
              <a:buFont typeface="Wingdings 3" panose="05040102010807070707" pitchFamily="18" charset="2"/>
              <a:buChar char=""/>
              <a:defRPr/>
            </a:pPr>
            <a:r>
              <a:rPr lang="ru-RU" sz="1600" b="1" dirty="0">
                <a:solidFill>
                  <a:srgbClr val="404040"/>
                </a:solidFill>
              </a:rPr>
              <a:t>выбирать маршрут следования </a:t>
            </a:r>
            <a:r>
              <a:rPr lang="ru-RU" sz="1600" dirty="0">
                <a:solidFill>
                  <a:srgbClr val="404040"/>
                </a:solidFill>
              </a:rPr>
              <a:t>вне территорий с установленными уровнями террористической опасности, районов чрезвычайного положения, стихийного бедствия;</a:t>
            </a:r>
          </a:p>
          <a:p>
            <a:pPr marL="257175" indent="-257175" algn="just">
              <a:spcBef>
                <a:spcPts val="300"/>
              </a:spcBef>
              <a:buClr>
                <a:schemeClr val="accent1"/>
              </a:buClr>
              <a:buFont typeface="Wingdings 3" panose="05040102010807070707" pitchFamily="18" charset="2"/>
              <a:buChar char=""/>
              <a:defRPr/>
            </a:pPr>
            <a:r>
              <a:rPr lang="ru-RU" sz="1600" b="1" dirty="0">
                <a:solidFill>
                  <a:srgbClr val="404040"/>
                </a:solidFill>
              </a:rPr>
              <a:t>ограничить круг лиц, </a:t>
            </a:r>
            <a:r>
              <a:rPr lang="ru-RU" sz="1600" dirty="0">
                <a:solidFill>
                  <a:srgbClr val="404040"/>
                </a:solidFill>
              </a:rPr>
              <a:t>осведомленных о маршруте, графике движения и сроках транспортирования;</a:t>
            </a:r>
          </a:p>
          <a:p>
            <a:pPr marL="257175" indent="-257175" algn="just">
              <a:spcBef>
                <a:spcPts val="300"/>
              </a:spcBef>
              <a:buClr>
                <a:schemeClr val="accent1"/>
              </a:buClr>
              <a:buFont typeface="Wingdings 3" panose="05040102010807070707" pitchFamily="18" charset="2"/>
              <a:buChar char=""/>
              <a:defRPr/>
            </a:pPr>
            <a:r>
              <a:rPr lang="ru-RU" sz="1600" b="1" dirty="0">
                <a:solidFill>
                  <a:srgbClr val="404040"/>
                </a:solidFill>
              </a:rPr>
              <a:t>обеспечить</a:t>
            </a:r>
            <a:r>
              <a:rPr lang="ru-RU" sz="1600" dirty="0">
                <a:solidFill>
                  <a:srgbClr val="404040"/>
                </a:solidFill>
              </a:rPr>
              <a:t> при транспортировании груза между различными организациями </a:t>
            </a:r>
            <a:r>
              <a:rPr lang="ru-RU" sz="1600" b="1" dirty="0">
                <a:solidFill>
                  <a:srgbClr val="404040"/>
                </a:solidFill>
              </a:rPr>
              <a:t>уведомление грузоотправителем грузополучателя о планируемой отправке РВ, ЯМ,</a:t>
            </a:r>
            <a:r>
              <a:rPr lang="ru-RU" sz="1600" dirty="0">
                <a:solidFill>
                  <a:srgbClr val="404040"/>
                </a:solidFill>
              </a:rPr>
              <a:t> </a:t>
            </a:r>
            <a:r>
              <a:rPr lang="ru-RU" sz="1600" b="1" dirty="0">
                <a:solidFill>
                  <a:srgbClr val="404040"/>
                </a:solidFill>
              </a:rPr>
              <a:t>ожидаемом времени прибытия </a:t>
            </a:r>
            <a:r>
              <a:rPr lang="ru-RU" sz="1600" dirty="0">
                <a:solidFill>
                  <a:srgbClr val="404040"/>
                </a:solidFill>
              </a:rPr>
              <a:t>груза в пункт назначения </a:t>
            </a:r>
            <a:r>
              <a:rPr lang="ru-RU" sz="1600" b="1" dirty="0">
                <a:solidFill>
                  <a:srgbClr val="404040"/>
                </a:solidFill>
              </a:rPr>
              <a:t>и точном месте их сдачи или передачи</a:t>
            </a:r>
            <a:r>
              <a:rPr lang="ru-RU" sz="1600" dirty="0">
                <a:solidFill>
                  <a:srgbClr val="404040"/>
                </a:solidFill>
              </a:rPr>
              <a:t>;</a:t>
            </a:r>
          </a:p>
          <a:p>
            <a:pPr marL="257175" indent="-257175" algn="just">
              <a:spcBef>
                <a:spcPts val="300"/>
              </a:spcBef>
              <a:buClr>
                <a:schemeClr val="accent1"/>
              </a:buClr>
              <a:buFont typeface="Wingdings 3" panose="05040102010807070707" pitchFamily="18" charset="2"/>
              <a:buChar char=""/>
              <a:defRPr/>
            </a:pPr>
            <a:r>
              <a:rPr lang="ru-RU" sz="1600" dirty="0">
                <a:solidFill>
                  <a:srgbClr val="404040"/>
                </a:solidFill>
              </a:rPr>
              <a:t>при транспортировании груза между различными организациями </a:t>
            </a:r>
            <a:r>
              <a:rPr lang="ru-RU" sz="1600" b="1" dirty="0">
                <a:solidFill>
                  <a:srgbClr val="404040"/>
                </a:solidFill>
              </a:rPr>
              <a:t>осуществлять их отправление только после получения от грузополучателя письменного подтверждения о готовности принять груз</a:t>
            </a:r>
            <a:r>
              <a:rPr lang="ru-RU" sz="1600" dirty="0">
                <a:solidFill>
                  <a:srgbClr val="404040"/>
                </a:solidFill>
              </a:rPr>
              <a:t>;</a:t>
            </a:r>
          </a:p>
          <a:p>
            <a:pPr marL="257175" indent="-257175" algn="just">
              <a:spcBef>
                <a:spcPts val="300"/>
              </a:spcBef>
              <a:buClr>
                <a:schemeClr val="accent1"/>
              </a:buClr>
              <a:buFont typeface="Wingdings 3" panose="05040102010807070707" pitchFamily="18" charset="2"/>
              <a:buChar char=""/>
              <a:defRPr/>
            </a:pPr>
            <a:r>
              <a:rPr lang="ru-RU" sz="1600" b="1" dirty="0">
                <a:solidFill>
                  <a:srgbClr val="404040"/>
                </a:solidFill>
              </a:rPr>
              <a:t>обеспечить наличие и использование средств связи </a:t>
            </a:r>
            <a:r>
              <a:rPr lang="ru-RU" sz="1600" dirty="0">
                <a:solidFill>
                  <a:srgbClr val="404040"/>
                </a:solidFill>
              </a:rPr>
              <a:t>для передачи сообщений о транспортировании между персоналом физической защиты и организацией, ответственной за физическую защиту;</a:t>
            </a:r>
          </a:p>
          <a:p>
            <a:pPr marL="257175" indent="-257175" algn="just">
              <a:spcBef>
                <a:spcPts val="300"/>
              </a:spcBef>
              <a:buClr>
                <a:schemeClr val="accent1"/>
              </a:buClr>
              <a:buFont typeface="Wingdings 3" panose="05040102010807070707" pitchFamily="18" charset="2"/>
              <a:buChar char=""/>
              <a:defRPr/>
            </a:pPr>
            <a:r>
              <a:rPr lang="ru-RU" sz="1600" b="1" dirty="0">
                <a:solidFill>
                  <a:srgbClr val="404040"/>
                </a:solidFill>
              </a:rPr>
              <a:t>организовывать взаимодействие с силами охраны </a:t>
            </a:r>
            <a:r>
              <a:rPr lang="ru-RU" sz="1600" dirty="0">
                <a:solidFill>
                  <a:srgbClr val="404040"/>
                </a:solidFill>
              </a:rPr>
              <a:t>(в случае их привлечения к операциям и условиям, которые связаны с перемещением РВ, ЯМ) с целью определения дополнительных мер, обеспечивающих защиту и безопасность транспортируемого груза, отражение возможного нападения в пути следования или в случае возникновения аварии по маршруту следования;</a:t>
            </a:r>
          </a:p>
          <a:p>
            <a:pPr marL="257175" indent="-257175" algn="just">
              <a:spcBef>
                <a:spcPts val="300"/>
              </a:spcBef>
              <a:buClr>
                <a:schemeClr val="accent1"/>
              </a:buClr>
              <a:buFont typeface="Wingdings 3" panose="05040102010807070707" pitchFamily="18" charset="2"/>
              <a:buChar char=""/>
              <a:defRPr/>
            </a:pPr>
            <a:r>
              <a:rPr lang="ru-RU" sz="1600" b="1" dirty="0">
                <a:solidFill>
                  <a:srgbClr val="404040"/>
                </a:solidFill>
              </a:rPr>
              <a:t>обеспечить проведение </a:t>
            </a:r>
            <a:r>
              <a:rPr lang="ru-RU" sz="1600" dirty="0">
                <a:solidFill>
                  <a:srgbClr val="404040"/>
                </a:solidFill>
              </a:rPr>
              <a:t>в установленном организацией, ответственной за физическую защиту, порядке </a:t>
            </a:r>
            <a:r>
              <a:rPr lang="ru-RU" sz="1600" b="1" dirty="0">
                <a:solidFill>
                  <a:srgbClr val="404040"/>
                </a:solidFill>
              </a:rPr>
              <a:t>перед загрузкой и отправлением груза осмотр перевозочных средств</a:t>
            </a:r>
            <a:r>
              <a:rPr lang="ru-RU" sz="1600" dirty="0">
                <a:solidFill>
                  <a:srgbClr val="404040"/>
                </a:solidFill>
              </a:rPr>
              <a:t> на отсутствие в них посторонних предметов или устройств, которые могут создать помехи при транспортировании или способствовать совершению несанкционированных действий;</a:t>
            </a:r>
          </a:p>
          <a:p>
            <a:pPr marL="257175" indent="-257175" algn="just">
              <a:spcBef>
                <a:spcPts val="300"/>
              </a:spcBef>
              <a:buClr>
                <a:schemeClr val="accent1"/>
              </a:buClr>
              <a:buFont typeface="Wingdings 3" panose="05040102010807070707" pitchFamily="18" charset="2"/>
              <a:buChar char=""/>
              <a:defRPr/>
            </a:pPr>
            <a:r>
              <a:rPr lang="ru-RU" sz="1600" b="1" dirty="0">
                <a:solidFill>
                  <a:srgbClr val="404040"/>
                </a:solidFill>
              </a:rPr>
              <a:t>обеспечить выполнение организационных мероприятий</a:t>
            </a:r>
            <a:r>
              <a:rPr lang="ru-RU" sz="1600" dirty="0">
                <a:solidFill>
                  <a:srgbClr val="404040"/>
                </a:solidFill>
              </a:rPr>
              <a:t>, разрабатываемых в целях обеспечения физической защиты груза.</a:t>
            </a:r>
          </a:p>
        </p:txBody>
      </p:sp>
    </p:spTree>
    <p:extLst>
      <p:ext uri="{BB962C8B-B14F-4D97-AF65-F5344CB8AC3E}">
        <p14:creationId xmlns:p14="http://schemas.microsoft.com/office/powerpoint/2010/main" val="1572934935"/>
      </p:ext>
    </p:extLst>
  </p:cSld>
  <p:clrMapOvr>
    <a:masterClrMapping/>
  </p:clrMapOvr>
  <p:transition spd="slow">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7D75838-AACD-4011-A14A-040E2C1EFE02}"/>
              </a:ext>
            </a:extLst>
          </p:cNvPr>
          <p:cNvSpPr txBox="1"/>
          <p:nvPr/>
        </p:nvSpPr>
        <p:spPr>
          <a:xfrm>
            <a:off x="1055440" y="116632"/>
            <a:ext cx="10922542" cy="1938992"/>
          </a:xfrm>
          <a:prstGeom prst="rect">
            <a:avLst/>
          </a:prstGeom>
          <a:noFill/>
        </p:spPr>
        <p:txBody>
          <a:bodyPr wrap="square">
            <a:spAutoFit/>
          </a:bodyPr>
          <a:lstStyle/>
          <a:p>
            <a:pPr lvl="0" algn="ctr">
              <a:buClr>
                <a:srgbClr val="000000"/>
              </a:buClr>
              <a:buSzPts val="1400"/>
              <a:tabLst>
                <a:tab pos="839470" algn="l"/>
              </a:tabLst>
            </a:pPr>
            <a:r>
              <a:rPr lang="ru-RU" sz="2000" u="none" strike="noStrike" spc="0" dirty="0">
                <a:effectLst/>
                <a:latin typeface="Arial" panose="020B0604020202020204" pitchFamily="34" charset="0"/>
                <a:ea typeface="Times New Roman" panose="02020603050405020304" pitchFamily="18" charset="0"/>
                <a:cs typeface="Times New Roman" panose="02020603050405020304" pitchFamily="18" charset="0"/>
              </a:rPr>
              <a:t>Для дифференцирования мер физической защиты РВ, ЯМ, подлежащих учету в СГУК РВ и РАО, при их транспортировании организацией, ответственной за физическую защиту, </a:t>
            </a:r>
            <a:r>
              <a:rPr lang="ru-RU" sz="2000" i="1" u="none" strike="noStrike" spc="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должны быть установлены </a:t>
            </a:r>
            <a:br>
              <a:rPr lang="ru-RU" sz="2000" i="1" u="none" strike="noStrike" spc="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br>
            <a:r>
              <a:rPr lang="ru-RU" sz="2000" b="1" i="1" u="none" strike="noStrike" spc="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уровни физической защиты </a:t>
            </a:r>
            <a:r>
              <a:rPr lang="ru-RU" sz="2000" i="1" u="none" strike="noStrike" spc="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ru-RU" sz="2000" b="1" i="1" u="none" strike="noStrike" spc="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«А», «Б», «В», «Г»</a:t>
            </a:r>
            <a:r>
              <a:rPr lang="ru-RU" sz="2000" i="1" u="none" strike="noStrike" spc="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a:t>
            </a:r>
            <a:br>
              <a:rPr lang="ru-RU" sz="2000" i="1" u="none" strike="noStrike" spc="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br>
            <a:r>
              <a:rPr lang="ru-RU" sz="2000" i="1" u="none" strike="noStrike" spc="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 исходя из </a:t>
            </a:r>
            <a:r>
              <a:rPr lang="ru-RU" sz="2000" b="1" i="1" u="none" strike="noStrike" spc="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радиационной опасности перевозимых ЗРИ </a:t>
            </a:r>
            <a:r>
              <a:rPr lang="ru-RU" sz="2000" i="1" u="none" strike="noStrike" spc="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и (или</a:t>
            </a:r>
            <a:r>
              <a:rPr lang="ru-RU" sz="2000" i="1" u="none" strike="noStrike" spc="0" dirty="0" smtClean="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a:t>
            </a:r>
            <a:br>
              <a:rPr lang="ru-RU" sz="2000" i="1" u="none" strike="noStrike" spc="0" dirty="0" smtClean="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br>
            <a:r>
              <a:rPr lang="ru-RU" sz="2000" i="1" u="none" strike="noStrike" spc="0" dirty="0" smtClean="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ru-RU" sz="2000" b="1" i="1" u="none" strike="noStrike" spc="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активности перевозимых РВ, ЯМ</a:t>
            </a:r>
            <a:r>
              <a:rPr lang="ru-RU" sz="2000" u="none" strike="noStrike" spc="0" dirty="0">
                <a:effectLst/>
                <a:latin typeface="Arial" panose="020B0604020202020204" pitchFamily="34" charset="0"/>
                <a:ea typeface="Times New Roman" panose="02020603050405020304" pitchFamily="18" charset="0"/>
                <a:cs typeface="Times New Roman" panose="02020603050405020304" pitchFamily="18" charset="0"/>
              </a:rPr>
              <a:t>.</a:t>
            </a:r>
            <a:endParaRPr lang="ru-RU" sz="20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199F2AC-0309-4B3B-8B94-29D3A1F1C2FA}"/>
              </a:ext>
            </a:extLst>
          </p:cNvPr>
          <p:cNvSpPr txBox="1"/>
          <p:nvPr/>
        </p:nvSpPr>
        <p:spPr>
          <a:xfrm>
            <a:off x="1055440" y="2200702"/>
            <a:ext cx="4756616" cy="4329390"/>
          </a:xfrm>
          <a:prstGeom prst="rect">
            <a:avLst/>
          </a:prstGeom>
          <a:noFill/>
        </p:spPr>
        <p:txBody>
          <a:bodyPr wrap="square">
            <a:spAutoFit/>
          </a:bodyPr>
          <a:lstStyle/>
          <a:p>
            <a:pPr indent="469900" algn="just"/>
            <a:r>
              <a:rPr lang="ru-RU" sz="1800" b="1" dirty="0">
                <a:effectLst/>
                <a:latin typeface="Arial" panose="020B0604020202020204" pitchFamily="34" charset="0"/>
                <a:ea typeface="Times New Roman" panose="02020603050405020304" pitchFamily="18" charset="0"/>
              </a:rPr>
              <a:t>Показатель активности груза</a:t>
            </a:r>
            <a:r>
              <a:rPr lang="ru-RU" sz="1800" dirty="0">
                <a:effectLst/>
                <a:latin typeface="Arial" panose="020B0604020202020204" pitchFamily="34" charset="0"/>
                <a:ea typeface="Times New Roman" panose="02020603050405020304" pitchFamily="18" charset="0"/>
              </a:rPr>
              <a:t>, содержащего в своем составе</a:t>
            </a:r>
            <a:br>
              <a:rPr lang="ru-RU" sz="1800" dirty="0">
                <a:effectLst/>
                <a:latin typeface="Arial" panose="020B0604020202020204" pitchFamily="34" charset="0"/>
                <a:ea typeface="Times New Roman" panose="02020603050405020304" pitchFamily="18" charset="0"/>
              </a:rPr>
            </a:br>
            <a:r>
              <a:rPr lang="ru-RU" sz="1800" dirty="0">
                <a:effectLst/>
                <a:latin typeface="Arial" panose="020B0604020202020204" pitchFamily="34" charset="0"/>
                <a:ea typeface="Times New Roman" panose="02020603050405020304" pitchFamily="18" charset="0"/>
              </a:rPr>
              <a:t> </a:t>
            </a:r>
            <a:r>
              <a:rPr lang="ru-RU" sz="1800" b="1" dirty="0">
                <a:solidFill>
                  <a:srgbClr val="C00000"/>
                </a:solidFill>
                <a:effectLst/>
                <a:latin typeface="Arial" panose="020B0604020202020204" pitchFamily="34" charset="0"/>
                <a:ea typeface="Times New Roman" panose="02020603050405020304" pitchFamily="18" charset="0"/>
              </a:rPr>
              <a:t>только ЗРИ </a:t>
            </a:r>
            <a:r>
              <a:rPr lang="ru-RU" sz="1800" dirty="0">
                <a:effectLst/>
                <a:latin typeface="Arial" panose="020B0604020202020204" pitchFamily="34" charset="0"/>
                <a:ea typeface="Times New Roman" panose="02020603050405020304" pitchFamily="18" charset="0"/>
              </a:rPr>
              <a:t>(A/D), определяется в соответствии с методикой категорирования закрытых радионуклидных источников по радиационной опасности, </a:t>
            </a:r>
            <a:r>
              <a:rPr lang="ru-RU" b="1" dirty="0">
                <a:latin typeface="Arial" panose="020B0604020202020204" pitchFamily="34" charset="0"/>
                <a:ea typeface="Times New Roman" panose="02020603050405020304" pitchFamily="18" charset="0"/>
              </a:rPr>
              <a:t>НП-067-16 </a:t>
            </a:r>
            <a:r>
              <a:rPr lang="ru-RU" sz="1800" dirty="0">
                <a:effectLst/>
                <a:latin typeface="Arial" panose="020B0604020202020204" pitchFamily="34" charset="0"/>
                <a:ea typeface="Times New Roman" panose="02020603050405020304" pitchFamily="18" charset="0"/>
              </a:rPr>
              <a:t>«Основные правила учета и контроля радиоактивных веществ и радиоактивных отходов в организации» (Приложение 2), утвержденным приказом Федеральной службы по экологическому, технологическому и атомному надзору от 28 ноября 2016 г. № 503.</a:t>
            </a:r>
            <a:endParaRPr lang="ru-RU" sz="1800" dirty="0">
              <a:effectLst/>
              <a:latin typeface="Times New Roman" panose="02020603050405020304" pitchFamily="18" charset="0"/>
              <a:ea typeface="Times New Roman" panose="02020603050405020304" pitchFamily="18" charset="0"/>
            </a:endParaRPr>
          </a:p>
          <a:p>
            <a:pPr algn="just">
              <a:lnSpc>
                <a:spcPts val="1390"/>
              </a:lnSpc>
              <a:tabLst>
                <a:tab pos="121920" algn="l"/>
              </a:tabLst>
            </a:pPr>
            <a:r>
              <a:rPr lang="ru-RU" sz="1400" b="0" dirty="0">
                <a:effectLst/>
                <a:latin typeface="Times New Roman" panose="02020603050405020304" pitchFamily="18" charset="0"/>
                <a:ea typeface="Times New Roman" panose="02020603050405020304" pitchFamily="18" charset="0"/>
              </a:rPr>
              <a:t>	Зарегистрирован Министерством юстиции Российской Федерации 21 декабря 2016 г., регистрационный № 44843.</a:t>
            </a:r>
            <a:endParaRPr lang="ru-RU" sz="1400" b="1"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8E0190E6-5E2F-450F-B2B0-D11282EB038D}"/>
              </a:ext>
            </a:extLst>
          </p:cNvPr>
          <p:cNvSpPr txBox="1"/>
          <p:nvPr/>
        </p:nvSpPr>
        <p:spPr>
          <a:xfrm>
            <a:off x="6155563" y="2196086"/>
            <a:ext cx="5818035" cy="2944396"/>
          </a:xfrm>
          <a:prstGeom prst="rect">
            <a:avLst/>
          </a:prstGeom>
          <a:noFill/>
        </p:spPr>
        <p:txBody>
          <a:bodyPr wrap="square">
            <a:spAutoFit/>
          </a:bodyPr>
          <a:lstStyle/>
          <a:p>
            <a:pPr indent="482600" algn="just">
              <a:tabLst>
                <a:tab pos="1395730" algn="l"/>
                <a:tab pos="4276090" algn="l"/>
              </a:tabLst>
            </a:pPr>
            <a:r>
              <a:rPr lang="ru-RU" sz="1800" b="1" dirty="0">
                <a:effectLst/>
                <a:latin typeface="Arial" panose="020B0604020202020204" pitchFamily="34" charset="0"/>
                <a:ea typeface="Times New Roman" panose="02020603050405020304" pitchFamily="18" charset="0"/>
              </a:rPr>
              <a:t>Показатель активности груза</a:t>
            </a:r>
            <a:r>
              <a:rPr lang="ru-RU" sz="1800" dirty="0">
                <a:effectLst/>
                <a:latin typeface="Arial" panose="020B0604020202020204" pitchFamily="34" charset="0"/>
                <a:ea typeface="Times New Roman" panose="02020603050405020304" pitchFamily="18" charset="0"/>
              </a:rPr>
              <a:t>, содержащего в своем составе </a:t>
            </a:r>
            <a:r>
              <a:rPr lang="ru-RU" sz="1800" b="1" dirty="0">
                <a:solidFill>
                  <a:srgbClr val="C00000"/>
                </a:solidFill>
                <a:effectLst/>
                <a:latin typeface="Arial" panose="020B0604020202020204" pitchFamily="34" charset="0"/>
                <a:ea typeface="Times New Roman" panose="02020603050405020304" pitchFamily="18" charset="0"/>
              </a:rPr>
              <a:t>РВ, ЯМ, </a:t>
            </a:r>
            <a:r>
              <a:rPr lang="ru-RU" sz="1800" dirty="0">
                <a:effectLst/>
                <a:latin typeface="Arial" panose="020B0604020202020204" pitchFamily="34" charset="0"/>
                <a:ea typeface="Times New Roman" panose="02020603050405020304" pitchFamily="18" charset="0"/>
              </a:rPr>
              <a:t>подлежащие учету в СГУК РВ и РАО (</a:t>
            </a:r>
            <a:r>
              <a:rPr lang="ru-RU" sz="1800" dirty="0" smtClean="0">
                <a:effectLst/>
                <a:latin typeface="Arial" panose="020B0604020202020204" pitchFamily="34" charset="0"/>
                <a:ea typeface="Times New Roman" panose="02020603050405020304" pitchFamily="18" charset="0"/>
              </a:rPr>
              <a:t>А/А</a:t>
            </a:r>
            <a:r>
              <a:rPr lang="ru-RU" sz="1100" dirty="0" smtClean="0">
                <a:effectLst/>
                <a:latin typeface="Arial" panose="020B0604020202020204" pitchFamily="34" charset="0"/>
                <a:ea typeface="Times New Roman" panose="02020603050405020304" pitchFamily="18" charset="0"/>
              </a:rPr>
              <a:t>2</a:t>
            </a:r>
            <a:r>
              <a:rPr lang="ru-RU" sz="1800" dirty="0" smtClean="0">
                <a:effectLst/>
                <a:latin typeface="Arial" panose="020B0604020202020204" pitchFamily="34" charset="0"/>
                <a:ea typeface="Times New Roman" panose="02020603050405020304" pitchFamily="18" charset="0"/>
              </a:rPr>
              <a:t>), </a:t>
            </a:r>
            <a:r>
              <a:rPr lang="ru-RU" sz="1800" dirty="0">
                <a:effectLst/>
                <a:latin typeface="Arial" panose="020B0604020202020204" pitchFamily="34" charset="0"/>
                <a:ea typeface="Times New Roman" panose="02020603050405020304" pitchFamily="18" charset="0"/>
              </a:rPr>
              <a:t>определяется в соответствии с </a:t>
            </a:r>
            <a:r>
              <a:rPr lang="ru-RU" b="1" dirty="0">
                <a:latin typeface="Arial" panose="020B0604020202020204" pitchFamily="34" charset="0"/>
                <a:ea typeface="Times New Roman" panose="02020603050405020304" pitchFamily="18" charset="0"/>
              </a:rPr>
              <a:t>НП-053-16 </a:t>
            </a:r>
            <a:r>
              <a:rPr lang="ru-RU" sz="1800" dirty="0">
                <a:effectLst/>
                <a:latin typeface="Arial" panose="020B0604020202020204" pitchFamily="34" charset="0"/>
                <a:ea typeface="Times New Roman" panose="02020603050405020304" pitchFamily="18" charset="0"/>
              </a:rPr>
              <a:t>«Правилами безопасности при транспортировании радиоактивных материалов» (Приложение 2), утвержденным приказом Федеральной службы по экологическому, технологическому и атомному надзору от 15 сентября 2016 г. № 388.</a:t>
            </a:r>
            <a:endParaRPr lang="ru-RU" sz="1800" dirty="0">
              <a:effectLst/>
              <a:latin typeface="Times New Roman" panose="02020603050405020304" pitchFamily="18" charset="0"/>
              <a:ea typeface="Times New Roman" panose="02020603050405020304" pitchFamily="18" charset="0"/>
            </a:endParaRPr>
          </a:p>
          <a:p>
            <a:pPr algn="just">
              <a:lnSpc>
                <a:spcPts val="1390"/>
              </a:lnSpc>
              <a:tabLst>
                <a:tab pos="130810" algn="l"/>
              </a:tabLst>
            </a:pPr>
            <a:r>
              <a:rPr lang="ru-RU" sz="1400" b="0" dirty="0">
                <a:effectLst/>
                <a:latin typeface="Times New Roman" panose="02020603050405020304" pitchFamily="18" charset="0"/>
                <a:ea typeface="Times New Roman" panose="02020603050405020304" pitchFamily="18" charset="0"/>
              </a:rPr>
              <a:t>	Зарегистрирован Министерством юстиции Российской Федерации 24 января 2017 г., регистрационный № 45375.</a:t>
            </a:r>
            <a:endParaRPr lang="ru-RU" sz="1400" b="1" dirty="0">
              <a:effectLst/>
              <a:latin typeface="Times New Roman" panose="02020603050405020304" pitchFamily="18" charset="0"/>
              <a:ea typeface="Times New Roman" panose="02020603050405020304" pitchFamily="18" charset="0"/>
            </a:endParaRPr>
          </a:p>
        </p:txBody>
      </p:sp>
      <p:pic>
        <p:nvPicPr>
          <p:cNvPr id="8" name="Рисунок 4" descr="Опасные грузы">
            <a:extLst>
              <a:ext uri="{FF2B5EF4-FFF2-40B4-BE49-F238E27FC236}">
                <a16:creationId xmlns:a16="http://schemas.microsoft.com/office/drawing/2014/main" id="{48E1F11F-E7F4-4BE2-A785-627573EDF4C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flipH="1">
            <a:off x="7104112" y="5320487"/>
            <a:ext cx="4368607" cy="153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2275938"/>
      </p:ext>
    </p:extLst>
  </p:cSld>
  <p:clrMapOvr>
    <a:masterClrMapping/>
  </p:clrMapOvr>
  <p:transition spd="slow">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Прямоугольник 51"/>
          <p:cNvSpPr/>
          <p:nvPr/>
        </p:nvSpPr>
        <p:spPr>
          <a:xfrm>
            <a:off x="1055439" y="43024"/>
            <a:ext cx="10801200" cy="3016210"/>
          </a:xfrm>
          <a:prstGeom prst="rect">
            <a:avLst/>
          </a:prstGeom>
        </p:spPr>
        <p:txBody>
          <a:bodyPr wrap="square">
            <a:spAutoFit/>
          </a:bodyPr>
          <a:lstStyle/>
          <a:p>
            <a:pPr algn="ctr">
              <a:spcBef>
                <a:spcPts val="300"/>
              </a:spcBef>
              <a:defRPr/>
            </a:pPr>
            <a:r>
              <a:rPr lang="ru-RU" b="1" dirty="0">
                <a:solidFill>
                  <a:srgbClr val="C00000"/>
                </a:solidFill>
              </a:rPr>
              <a:t>Для выполнения задач физической защиты организацией, ответственной за физическую защиту, совместно с грузоотправителем </a:t>
            </a:r>
            <a:r>
              <a:rPr lang="ru-RU" dirty="0">
                <a:solidFill>
                  <a:srgbClr val="C00000"/>
                </a:solidFill>
              </a:rPr>
              <a:t>(в случае, если грузоотправитель не является организацией, ответственной за физическую защиту) </a:t>
            </a:r>
            <a:r>
              <a:rPr lang="ru-RU" b="1" dirty="0">
                <a:solidFill>
                  <a:srgbClr val="C00000"/>
                </a:solidFill>
              </a:rPr>
              <a:t>должно осуществляться:</a:t>
            </a:r>
          </a:p>
          <a:p>
            <a:pPr marL="257175" indent="-257175" algn="just">
              <a:spcBef>
                <a:spcPts val="300"/>
              </a:spcBef>
              <a:buClr>
                <a:schemeClr val="accent1"/>
              </a:buClr>
              <a:buFont typeface="Wingdings 3" panose="05040102010807070707" pitchFamily="18" charset="2"/>
              <a:buChar char=""/>
              <a:defRPr/>
            </a:pPr>
            <a:r>
              <a:rPr lang="ru-RU" b="1" dirty="0">
                <a:solidFill>
                  <a:srgbClr val="404040"/>
                </a:solidFill>
              </a:rPr>
              <a:t>установление категорий радиационной опасности транспортируемых ЗРИ</a:t>
            </a:r>
            <a:r>
              <a:rPr lang="ru-RU" dirty="0">
                <a:solidFill>
                  <a:srgbClr val="404040"/>
                </a:solidFill>
              </a:rPr>
              <a:t>;</a:t>
            </a:r>
          </a:p>
          <a:p>
            <a:pPr marL="257175" indent="-257175" algn="just">
              <a:spcBef>
                <a:spcPts val="300"/>
              </a:spcBef>
              <a:buClr>
                <a:schemeClr val="accent1"/>
              </a:buClr>
              <a:buFont typeface="Wingdings 3" panose="05040102010807070707" pitchFamily="18" charset="2"/>
              <a:buChar char=""/>
              <a:defRPr/>
            </a:pPr>
            <a:r>
              <a:rPr lang="ru-RU" b="1" dirty="0">
                <a:solidFill>
                  <a:srgbClr val="404040"/>
                </a:solidFill>
              </a:rPr>
              <a:t>определение активности РВ</a:t>
            </a:r>
            <a:r>
              <a:rPr lang="ru-RU" dirty="0">
                <a:solidFill>
                  <a:srgbClr val="404040"/>
                </a:solidFill>
              </a:rPr>
              <a:t>, не входящих в конструкцию ЗРИ;</a:t>
            </a:r>
          </a:p>
          <a:p>
            <a:pPr marL="257175" indent="-257175" algn="just">
              <a:spcBef>
                <a:spcPts val="300"/>
              </a:spcBef>
              <a:buClr>
                <a:schemeClr val="accent1"/>
              </a:buClr>
              <a:buFont typeface="Wingdings 3" panose="05040102010807070707" pitchFamily="18" charset="2"/>
              <a:buChar char=""/>
              <a:defRPr/>
            </a:pPr>
            <a:r>
              <a:rPr lang="ru-RU" b="1" dirty="0">
                <a:solidFill>
                  <a:srgbClr val="404040"/>
                </a:solidFill>
              </a:rPr>
              <a:t>установление уровней физической защиты груза в единичных перевозочных средствах и совокупности грузов </a:t>
            </a:r>
            <a:r>
              <a:rPr lang="ru-RU" dirty="0">
                <a:solidFill>
                  <a:srgbClr val="404040"/>
                </a:solidFill>
              </a:rPr>
              <a:t>в случае транспортирования несколькими автомобилями в одной колонне, в нескольких вагонах одного железнодорожного эшелона или в нескольких отсеках судна;</a:t>
            </a:r>
          </a:p>
          <a:p>
            <a:pPr marL="257175" indent="-257175" algn="just">
              <a:spcBef>
                <a:spcPts val="300"/>
              </a:spcBef>
              <a:buClr>
                <a:schemeClr val="accent1"/>
              </a:buClr>
              <a:buFont typeface="Wingdings 3" panose="05040102010807070707" pitchFamily="18" charset="2"/>
              <a:buChar char=""/>
              <a:defRPr/>
            </a:pPr>
            <a:r>
              <a:rPr lang="ru-RU" b="1" dirty="0">
                <a:solidFill>
                  <a:srgbClr val="404040"/>
                </a:solidFill>
              </a:rPr>
              <a:t>определение и реализация мер физической защиты, </a:t>
            </a:r>
            <a:r>
              <a:rPr lang="ru-RU" dirty="0">
                <a:solidFill>
                  <a:srgbClr val="404040"/>
                </a:solidFill>
              </a:rPr>
              <a:t>в отношении конкретной перевозки с учетом установленного уровня физической защиты.</a:t>
            </a:r>
          </a:p>
        </p:txBody>
      </p:sp>
      <p:sp>
        <p:nvSpPr>
          <p:cNvPr id="9" name="TextBox 8">
            <a:extLst>
              <a:ext uri="{FF2B5EF4-FFF2-40B4-BE49-F238E27FC236}">
                <a16:creationId xmlns:a16="http://schemas.microsoft.com/office/drawing/2014/main" id="{D8688050-5296-46F5-B517-E29016C75451}"/>
              </a:ext>
            </a:extLst>
          </p:cNvPr>
          <p:cNvSpPr txBox="1"/>
          <p:nvPr/>
        </p:nvSpPr>
        <p:spPr>
          <a:xfrm>
            <a:off x="839415" y="3054805"/>
            <a:ext cx="11233248" cy="369332"/>
          </a:xfrm>
          <a:prstGeom prst="rect">
            <a:avLst/>
          </a:prstGeom>
          <a:noFill/>
        </p:spPr>
        <p:txBody>
          <a:bodyPr wrap="square">
            <a:spAutoFit/>
          </a:bodyPr>
          <a:lstStyle/>
          <a:p>
            <a:pPr marL="139700" algn="ctr"/>
            <a:r>
              <a:rPr lang="ru-RU" sz="1800" b="1" dirty="0">
                <a:effectLst/>
                <a:latin typeface="Arial" panose="020B0604020202020204" pitchFamily="34" charset="0"/>
                <a:ea typeface="Times New Roman" panose="02020603050405020304" pitchFamily="18" charset="0"/>
              </a:rPr>
              <a:t>Уровни физической защиты грузов различного вида при их раздельном транспортировании</a:t>
            </a:r>
            <a:endParaRPr lang="ru-RU" sz="1800" dirty="0">
              <a:effectLst/>
              <a:latin typeface="Times New Roman" panose="02020603050405020304" pitchFamily="18" charset="0"/>
              <a:ea typeface="Times New Roman" panose="02020603050405020304" pitchFamily="18" charset="0"/>
            </a:endParaRPr>
          </a:p>
        </p:txBody>
      </p:sp>
      <p:graphicFrame>
        <p:nvGraphicFramePr>
          <p:cNvPr id="11" name="Таблица 10">
            <a:extLst>
              <a:ext uri="{FF2B5EF4-FFF2-40B4-BE49-F238E27FC236}">
                <a16:creationId xmlns:a16="http://schemas.microsoft.com/office/drawing/2014/main" id="{5DC8FF8A-AC06-401C-9657-8E47B3042CCB}"/>
              </a:ext>
            </a:extLst>
          </p:cNvPr>
          <p:cNvGraphicFramePr>
            <a:graphicFrameLocks noGrp="1"/>
          </p:cNvGraphicFramePr>
          <p:nvPr>
            <p:extLst>
              <p:ext uri="{D42A27DB-BD31-4B8C-83A1-F6EECF244321}">
                <p14:modId xmlns:p14="http://schemas.microsoft.com/office/powerpoint/2010/main" val="3436145806"/>
              </p:ext>
            </p:extLst>
          </p:nvPr>
        </p:nvGraphicFramePr>
        <p:xfrm>
          <a:off x="1343471" y="3551631"/>
          <a:ext cx="10225135" cy="2624455"/>
        </p:xfrm>
        <a:graphic>
          <a:graphicData uri="http://schemas.openxmlformats.org/drawingml/2006/table">
            <a:tbl>
              <a:tblPr>
                <a:tableStyleId>{5C22544A-7EE6-4342-B048-85BDC9FD1C3A}</a:tableStyleId>
              </a:tblPr>
              <a:tblGrid>
                <a:gridCol w="5040560">
                  <a:extLst>
                    <a:ext uri="{9D8B030D-6E8A-4147-A177-3AD203B41FA5}">
                      <a16:colId xmlns:a16="http://schemas.microsoft.com/office/drawing/2014/main" val="3550820308"/>
                    </a:ext>
                  </a:extLst>
                </a:gridCol>
                <a:gridCol w="3456384">
                  <a:extLst>
                    <a:ext uri="{9D8B030D-6E8A-4147-A177-3AD203B41FA5}">
                      <a16:colId xmlns:a16="http://schemas.microsoft.com/office/drawing/2014/main" val="1098126888"/>
                    </a:ext>
                  </a:extLst>
                </a:gridCol>
                <a:gridCol w="1728191">
                  <a:extLst>
                    <a:ext uri="{9D8B030D-6E8A-4147-A177-3AD203B41FA5}">
                      <a16:colId xmlns:a16="http://schemas.microsoft.com/office/drawing/2014/main" val="3733428769"/>
                    </a:ext>
                  </a:extLst>
                </a:gridCol>
              </a:tblGrid>
              <a:tr h="399415">
                <a:tc>
                  <a:txBody>
                    <a:bodyPr/>
                    <a:lstStyle/>
                    <a:p>
                      <a:pPr algn="ctr"/>
                      <a:r>
                        <a:rPr lang="ru-RU" sz="1400" u="none" strike="noStrike" spc="0" dirty="0">
                          <a:solidFill>
                            <a:srgbClr val="002060"/>
                          </a:solidFill>
                          <a:effectLst/>
                        </a:rPr>
                        <a:t>Вид груза</a:t>
                      </a:r>
                      <a:endParaRPr lang="ru-RU" sz="1400" dirty="0">
                        <a:solidFill>
                          <a:srgbClr val="002060"/>
                        </a:solidFill>
                        <a:effectLst/>
                        <a:latin typeface="Microsoft Sans Serif" panose="020B0604020202020204" pitchFamily="34" charset="0"/>
                        <a:ea typeface="Microsoft Sans Serif"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u="none" strike="noStrike" spc="0" dirty="0">
                          <a:solidFill>
                            <a:srgbClr val="002060"/>
                          </a:solidFill>
                          <a:effectLst/>
                        </a:rPr>
                        <a:t>Показатель активности груза</a:t>
                      </a:r>
                      <a:endParaRPr lang="ru-RU" sz="1400" dirty="0">
                        <a:solidFill>
                          <a:srgbClr val="002060"/>
                        </a:solidFill>
                        <a:effectLst/>
                        <a:latin typeface="Microsoft Sans Serif" panose="020B0604020202020204" pitchFamily="34" charset="0"/>
                        <a:ea typeface="Microsoft Sans Serif"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u="none" strike="noStrike" spc="0" dirty="0">
                          <a:solidFill>
                            <a:srgbClr val="002060"/>
                          </a:solidFill>
                          <a:effectLst/>
                        </a:rPr>
                        <a:t>Уровень физической защиты</a:t>
                      </a:r>
                      <a:endParaRPr lang="ru-RU" sz="1400" dirty="0">
                        <a:solidFill>
                          <a:srgbClr val="002060"/>
                        </a:solidFill>
                        <a:effectLst/>
                        <a:latin typeface="Microsoft Sans Serif" panose="020B0604020202020204" pitchFamily="34" charset="0"/>
                        <a:ea typeface="Microsoft Sans Serif"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195181"/>
                  </a:ext>
                </a:extLst>
              </a:tr>
              <a:tr h="228600">
                <a:tc rowSpan="4">
                  <a:txBody>
                    <a:bodyPr/>
                    <a:lstStyle/>
                    <a:p>
                      <a:pPr marL="0" indent="263525" algn="ctr"/>
                      <a:r>
                        <a:rPr lang="ru-RU" sz="1800" u="none" strike="noStrike" spc="0" dirty="0">
                          <a:effectLst/>
                        </a:rPr>
                        <a:t>Груз, содержащий в своем составе </a:t>
                      </a:r>
                      <a:br>
                        <a:rPr lang="ru-RU" sz="1800" u="none" strike="noStrike" spc="0" dirty="0">
                          <a:effectLst/>
                        </a:rPr>
                      </a:br>
                      <a:r>
                        <a:rPr lang="ru-RU" sz="1800" u="none" strike="noStrike" spc="0" dirty="0">
                          <a:effectLst/>
                        </a:rPr>
                        <a:t>только ЗРИ</a:t>
                      </a:r>
                      <a:endParaRPr lang="ru-RU" sz="1800" dirty="0">
                        <a:solidFill>
                          <a:srgbClr val="000000"/>
                        </a:solidFill>
                        <a:effectLst/>
                        <a:latin typeface="Microsoft Sans Serif" panose="020B0604020202020204" pitchFamily="34" charset="0"/>
                        <a:ea typeface="Microsoft Sans Serif" panose="020B060402020202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a:r>
                        <a:rPr lang="ru-RU" sz="1800" u="none" strike="noStrike" spc="0" dirty="0">
                          <a:effectLst/>
                        </a:rPr>
                        <a:t>A/D &gt; 1 000         </a:t>
                      </a:r>
                      <a:r>
                        <a:rPr lang="ru-RU" sz="1800" kern="1200" dirty="0">
                          <a:solidFill>
                            <a:schemeClr val="dk1"/>
                          </a:solidFill>
                          <a:effectLst/>
                          <a:latin typeface="+mn-lt"/>
                          <a:ea typeface="+mn-ea"/>
                          <a:cs typeface="+mn-cs"/>
                        </a:rPr>
                        <a:t>Категория 1</a:t>
                      </a:r>
                      <a:endParaRPr lang="ru-RU" sz="1800" dirty="0">
                        <a:solidFill>
                          <a:srgbClr val="000000"/>
                        </a:solidFill>
                        <a:effectLst/>
                        <a:latin typeface="Microsoft Sans Serif" panose="020B0604020202020204" pitchFamily="34" charset="0"/>
                        <a:ea typeface="Microsoft Sans Serif" panose="020B0604020202020204" pitchFamily="34"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ru-RU" sz="1800" b="1" u="none" strike="noStrike" spc="0" dirty="0">
                          <a:effectLst/>
                        </a:rPr>
                        <a:t>А</a:t>
                      </a:r>
                      <a:endParaRPr lang="ru-RU" sz="1800" b="1" dirty="0">
                        <a:solidFill>
                          <a:srgbClr val="000000"/>
                        </a:solidFill>
                        <a:effectLst/>
                        <a:latin typeface="Microsoft Sans Serif" panose="020B0604020202020204" pitchFamily="34" charset="0"/>
                        <a:ea typeface="Microsoft Sans Serif" panose="020B0604020202020204" pitchFamily="34"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3836787"/>
                  </a:ext>
                </a:extLst>
              </a:tr>
              <a:tr h="267970">
                <a:tc vMerge="1">
                  <a:txBody>
                    <a:bodyPr/>
                    <a:lstStyle/>
                    <a:p>
                      <a:endParaRPr lang="ru-RU"/>
                    </a:p>
                  </a:txBody>
                  <a:tcPr/>
                </a:tc>
                <a:tc>
                  <a:txBody>
                    <a:bodyPr/>
                    <a:lstStyle/>
                    <a:p>
                      <a:pPr algn="l"/>
                      <a:r>
                        <a:rPr lang="ru-RU" sz="1800" u="none" strike="noStrike" spc="0" dirty="0">
                          <a:effectLst/>
                        </a:rPr>
                        <a:t>10 &lt; A/D &lt;1000  </a:t>
                      </a:r>
                      <a:r>
                        <a:rPr lang="ru-RU" sz="1800" kern="1200" dirty="0">
                          <a:solidFill>
                            <a:schemeClr val="dk1"/>
                          </a:solidFill>
                          <a:effectLst/>
                          <a:latin typeface="+mn-lt"/>
                          <a:ea typeface="+mn-ea"/>
                          <a:cs typeface="+mn-cs"/>
                        </a:rPr>
                        <a:t>Категория 2</a:t>
                      </a:r>
                      <a:endParaRPr lang="ru-RU" sz="1800" dirty="0">
                        <a:solidFill>
                          <a:srgbClr val="000000"/>
                        </a:solidFill>
                        <a:effectLst/>
                        <a:latin typeface="Microsoft Sans Serif" panose="020B0604020202020204" pitchFamily="34" charset="0"/>
                        <a:ea typeface="Microsoft Sans Serif" panose="020B0604020202020204" pitchFamily="34" charset="0"/>
                      </a:endParaRPr>
                    </a:p>
                  </a:txBody>
                  <a:tcPr marL="6350" marR="6350" marT="0" marB="0">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ru-RU" sz="1800" b="1" u="none" strike="noStrike" spc="0" dirty="0">
                          <a:effectLst/>
                        </a:rPr>
                        <a:t>Б</a:t>
                      </a:r>
                      <a:endParaRPr lang="ru-RU" sz="1800" b="1" dirty="0">
                        <a:solidFill>
                          <a:srgbClr val="000000"/>
                        </a:solidFill>
                        <a:effectLst/>
                        <a:latin typeface="Microsoft Sans Serif" panose="020B0604020202020204" pitchFamily="34" charset="0"/>
                        <a:ea typeface="Microsoft Sans Serif" panose="020B0604020202020204" pitchFamily="34"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7514201"/>
                  </a:ext>
                </a:extLst>
              </a:tr>
              <a:tr h="271145">
                <a:tc vMerge="1">
                  <a:txBody>
                    <a:bodyPr/>
                    <a:lstStyle/>
                    <a:p>
                      <a:endParaRPr lang="ru-RU"/>
                    </a:p>
                  </a:txBody>
                  <a:tcPr/>
                </a:tc>
                <a:tc>
                  <a:txBody>
                    <a:bodyPr/>
                    <a:lstStyle/>
                    <a:p>
                      <a:pPr algn="l"/>
                      <a:r>
                        <a:rPr lang="ru-RU" sz="1800" u="none" strike="noStrike" spc="0" dirty="0">
                          <a:effectLst/>
                        </a:rPr>
                        <a:t>1 &lt; A/D &lt; 10        </a:t>
                      </a:r>
                      <a:r>
                        <a:rPr lang="ru-RU" sz="1800" kern="1200" dirty="0">
                          <a:solidFill>
                            <a:schemeClr val="dk1"/>
                          </a:solidFill>
                          <a:effectLst/>
                          <a:latin typeface="+mn-lt"/>
                          <a:ea typeface="+mn-ea"/>
                          <a:cs typeface="+mn-cs"/>
                        </a:rPr>
                        <a:t>Категория 3</a:t>
                      </a:r>
                      <a:endParaRPr lang="ru-RU" sz="1800" dirty="0">
                        <a:solidFill>
                          <a:srgbClr val="000000"/>
                        </a:solidFill>
                        <a:effectLst/>
                        <a:latin typeface="Microsoft Sans Serif" panose="020B0604020202020204" pitchFamily="34" charset="0"/>
                        <a:ea typeface="Microsoft Sans Serif" panose="020B0604020202020204" pitchFamily="34"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ru-RU" sz="1800" b="1" u="none" strike="noStrike" spc="0" dirty="0">
                          <a:effectLst/>
                        </a:rPr>
                        <a:t>В</a:t>
                      </a:r>
                      <a:endParaRPr lang="ru-RU" sz="1800" b="1" dirty="0">
                        <a:solidFill>
                          <a:srgbClr val="000000"/>
                        </a:solidFill>
                        <a:effectLst/>
                        <a:latin typeface="Microsoft Sans Serif" panose="020B0604020202020204" pitchFamily="34" charset="0"/>
                        <a:ea typeface="Microsoft Sans Serif" panose="020B0604020202020204" pitchFamily="34"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3458051"/>
                  </a:ext>
                </a:extLst>
              </a:tr>
              <a:tr h="265430">
                <a:tc vMerge="1">
                  <a:txBody>
                    <a:bodyPr/>
                    <a:lstStyle/>
                    <a:p>
                      <a:endParaRPr lang="ru-RU"/>
                    </a:p>
                  </a:txBody>
                  <a:tcPr/>
                </a:tc>
                <a:tc>
                  <a:txBody>
                    <a:bodyPr/>
                    <a:lstStyle/>
                    <a:p>
                      <a:pPr algn="l"/>
                      <a:r>
                        <a:rPr lang="ru-RU" sz="1800" u="none" strike="noStrike" spc="0" dirty="0">
                          <a:effectLst/>
                        </a:rPr>
                        <a:t>A/D &lt; 1            </a:t>
                      </a:r>
                      <a:r>
                        <a:rPr lang="ru-RU" sz="1800" kern="1200" dirty="0">
                          <a:solidFill>
                            <a:schemeClr val="dk1"/>
                          </a:solidFill>
                          <a:effectLst/>
                          <a:latin typeface="+mn-lt"/>
                          <a:ea typeface="+mn-ea"/>
                          <a:cs typeface="+mn-cs"/>
                        </a:rPr>
                        <a:t>Категории 4 и 5</a:t>
                      </a:r>
                      <a:endParaRPr lang="ru-RU" sz="1800" dirty="0">
                        <a:solidFill>
                          <a:srgbClr val="000000"/>
                        </a:solidFill>
                        <a:effectLst/>
                        <a:latin typeface="Microsoft Sans Serif" panose="020B0604020202020204" pitchFamily="34" charset="0"/>
                        <a:ea typeface="Microsoft Sans Serif" panose="020B0604020202020204" pitchFamily="34"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b="1" u="none" strike="noStrike" spc="0" dirty="0">
                          <a:effectLst/>
                        </a:rPr>
                        <a:t>Г</a:t>
                      </a:r>
                      <a:endParaRPr lang="ru-RU" sz="1800" b="1" dirty="0">
                        <a:solidFill>
                          <a:srgbClr val="000000"/>
                        </a:solidFill>
                        <a:effectLst/>
                        <a:latin typeface="Microsoft Sans Serif" panose="020B0604020202020204" pitchFamily="34" charset="0"/>
                        <a:ea typeface="Microsoft Sans Serif" panose="020B0604020202020204" pitchFamily="34"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6175693"/>
                  </a:ext>
                </a:extLst>
              </a:tr>
              <a:tr h="267970">
                <a:tc rowSpan="4">
                  <a:txBody>
                    <a:bodyPr/>
                    <a:lstStyle/>
                    <a:p>
                      <a:pPr algn="ctr"/>
                      <a:r>
                        <a:rPr lang="ru-RU" sz="1800" u="none" strike="noStrike" spc="0" dirty="0">
                          <a:effectLst/>
                        </a:rPr>
                        <a:t>Груз, содержащий в своем составе РВ, ЯМ, подлежащие учету в СГУК РВ и РАО</a:t>
                      </a:r>
                      <a:endParaRPr lang="ru-RU" sz="1800" dirty="0">
                        <a:solidFill>
                          <a:srgbClr val="000000"/>
                        </a:solidFill>
                        <a:effectLst/>
                        <a:latin typeface="Microsoft Sans Serif" panose="020B0604020202020204" pitchFamily="34" charset="0"/>
                        <a:ea typeface="Microsoft Sans Serif" panose="020B060402020202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u="none" strike="noStrike" spc="0" dirty="0">
                          <a:effectLst/>
                        </a:rPr>
                        <a:t>А/А</a:t>
                      </a:r>
                      <a:r>
                        <a:rPr lang="ru-RU" sz="1800" u="none" strike="noStrike" spc="0" baseline="-25000" dirty="0">
                          <a:effectLst/>
                        </a:rPr>
                        <a:t>2</a:t>
                      </a:r>
                      <a:r>
                        <a:rPr lang="ru-RU" sz="1800" u="none" strike="noStrike" spc="0" dirty="0">
                          <a:effectLst/>
                        </a:rPr>
                        <a:t> &gt; 20</a:t>
                      </a:r>
                      <a:endParaRPr lang="ru-RU" sz="1800" dirty="0">
                        <a:solidFill>
                          <a:srgbClr val="000000"/>
                        </a:solidFill>
                        <a:effectLst/>
                        <a:latin typeface="Microsoft Sans Serif" panose="020B0604020202020204" pitchFamily="34" charset="0"/>
                        <a:ea typeface="Microsoft Sans Serif" panose="020B0604020202020204" pitchFamily="34"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ru-RU" sz="1800" b="1" u="none" strike="noStrike" spc="0" dirty="0">
                          <a:effectLst/>
                        </a:rPr>
                        <a:t>А</a:t>
                      </a:r>
                      <a:endParaRPr lang="ru-RU" sz="1800" b="1" dirty="0">
                        <a:solidFill>
                          <a:srgbClr val="000000"/>
                        </a:solidFill>
                        <a:effectLst/>
                        <a:latin typeface="Microsoft Sans Serif" panose="020B0604020202020204" pitchFamily="34" charset="0"/>
                        <a:ea typeface="Microsoft Sans Serif" panose="020B0604020202020204" pitchFamily="34"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6281980"/>
                  </a:ext>
                </a:extLst>
              </a:tr>
              <a:tr h="267970">
                <a:tc vMerge="1">
                  <a:txBody>
                    <a:bodyPr/>
                    <a:lstStyle/>
                    <a:p>
                      <a:endParaRPr lang="ru-RU"/>
                    </a:p>
                  </a:txBody>
                  <a:tcPr/>
                </a:tc>
                <a:tc>
                  <a:txBody>
                    <a:bodyPr/>
                    <a:lstStyle/>
                    <a:p>
                      <a:pPr algn="ctr"/>
                      <a:r>
                        <a:rPr lang="ru-RU" sz="1800" u="none" strike="noStrike" spc="0" dirty="0">
                          <a:effectLst/>
                        </a:rPr>
                        <a:t>2 &lt; А/А</a:t>
                      </a:r>
                      <a:r>
                        <a:rPr lang="ru-RU" sz="1800" u="none" strike="noStrike" spc="0" baseline="-25000" dirty="0">
                          <a:effectLst/>
                        </a:rPr>
                        <a:t>2</a:t>
                      </a:r>
                      <a:r>
                        <a:rPr lang="ru-RU" sz="1800" u="none" strike="noStrike" spc="0" dirty="0">
                          <a:effectLst/>
                        </a:rPr>
                        <a:t> &lt; 20</a:t>
                      </a:r>
                      <a:endParaRPr lang="ru-RU" sz="1800" dirty="0">
                        <a:solidFill>
                          <a:srgbClr val="000000"/>
                        </a:solidFill>
                        <a:effectLst/>
                        <a:latin typeface="Microsoft Sans Serif" panose="020B0604020202020204" pitchFamily="34" charset="0"/>
                        <a:ea typeface="Microsoft Sans Serif" panose="020B0604020202020204" pitchFamily="34"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ru-RU" sz="1800" b="1" u="none" strike="noStrike" spc="0" dirty="0">
                          <a:effectLst/>
                        </a:rPr>
                        <a:t>Б</a:t>
                      </a:r>
                      <a:endParaRPr lang="ru-RU" sz="1800" b="1" dirty="0">
                        <a:solidFill>
                          <a:srgbClr val="000000"/>
                        </a:solidFill>
                        <a:effectLst/>
                        <a:latin typeface="Microsoft Sans Serif" panose="020B0604020202020204" pitchFamily="34" charset="0"/>
                        <a:ea typeface="Microsoft Sans Serif" panose="020B0604020202020204" pitchFamily="34"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4563992"/>
                  </a:ext>
                </a:extLst>
              </a:tr>
              <a:tr h="271145">
                <a:tc vMerge="1">
                  <a:txBody>
                    <a:bodyPr/>
                    <a:lstStyle/>
                    <a:p>
                      <a:endParaRPr lang="ru-RU"/>
                    </a:p>
                  </a:txBody>
                  <a:tcPr/>
                </a:tc>
                <a:tc>
                  <a:txBody>
                    <a:bodyPr/>
                    <a:lstStyle/>
                    <a:p>
                      <a:pPr algn="ctr"/>
                      <a:r>
                        <a:rPr lang="ru-RU" sz="1800" u="none" strike="noStrike" spc="0" dirty="0">
                          <a:effectLst/>
                        </a:rPr>
                        <a:t>0,02 &lt; А/А</a:t>
                      </a:r>
                      <a:r>
                        <a:rPr lang="ru-RU" sz="1800" u="none" strike="noStrike" spc="0" baseline="-25000" dirty="0">
                          <a:effectLst/>
                        </a:rPr>
                        <a:t>2</a:t>
                      </a:r>
                      <a:r>
                        <a:rPr lang="ru-RU" sz="1800" u="none" strike="noStrike" spc="0" dirty="0">
                          <a:effectLst/>
                        </a:rPr>
                        <a:t> &lt; 2</a:t>
                      </a:r>
                      <a:endParaRPr lang="ru-RU" sz="1800" dirty="0">
                        <a:solidFill>
                          <a:srgbClr val="000000"/>
                        </a:solidFill>
                        <a:effectLst/>
                        <a:latin typeface="Microsoft Sans Serif" panose="020B0604020202020204" pitchFamily="34" charset="0"/>
                        <a:ea typeface="Microsoft Sans Serif" panose="020B0604020202020204" pitchFamily="34"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ru-RU" sz="1800" b="1" u="none" strike="noStrike" spc="0" dirty="0">
                          <a:effectLst/>
                        </a:rPr>
                        <a:t>В</a:t>
                      </a:r>
                      <a:endParaRPr lang="ru-RU" sz="1800" b="1" dirty="0">
                        <a:solidFill>
                          <a:srgbClr val="000000"/>
                        </a:solidFill>
                        <a:effectLst/>
                        <a:latin typeface="Microsoft Sans Serif" panose="020B0604020202020204" pitchFamily="34" charset="0"/>
                        <a:ea typeface="Microsoft Sans Serif" panose="020B0604020202020204" pitchFamily="34"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4259847"/>
                  </a:ext>
                </a:extLst>
              </a:tr>
              <a:tr h="277495">
                <a:tc vMerge="1">
                  <a:txBody>
                    <a:bodyPr/>
                    <a:lstStyle/>
                    <a:p>
                      <a:endParaRPr lang="ru-RU"/>
                    </a:p>
                  </a:txBody>
                  <a:tcPr/>
                </a:tc>
                <a:tc>
                  <a:txBody>
                    <a:bodyPr/>
                    <a:lstStyle/>
                    <a:p>
                      <a:pPr algn="ctr"/>
                      <a:r>
                        <a:rPr lang="ru-RU" sz="1800" u="none" strike="noStrike" spc="0">
                          <a:effectLst/>
                        </a:rPr>
                        <a:t>А/А</a:t>
                      </a:r>
                      <a:r>
                        <a:rPr lang="ru-RU" sz="1800" u="none" strike="noStrike" spc="0" baseline="-25000">
                          <a:effectLst/>
                        </a:rPr>
                        <a:t>2</a:t>
                      </a:r>
                      <a:r>
                        <a:rPr lang="ru-RU" sz="1800" u="none" strike="noStrike" spc="0">
                          <a:effectLst/>
                        </a:rPr>
                        <a:t> &lt; 0,02</a:t>
                      </a:r>
                      <a:endParaRPr lang="ru-RU" sz="1800">
                        <a:solidFill>
                          <a:srgbClr val="000000"/>
                        </a:solidFill>
                        <a:effectLst/>
                        <a:latin typeface="Microsoft Sans Serif" panose="020B0604020202020204" pitchFamily="34" charset="0"/>
                        <a:ea typeface="Microsoft Sans Serif" panose="020B0604020202020204" pitchFamily="34"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b="1" u="none" strike="noStrike" spc="0" dirty="0">
                          <a:effectLst/>
                        </a:rPr>
                        <a:t>Г</a:t>
                      </a:r>
                      <a:endParaRPr lang="ru-RU" sz="1800" b="1" dirty="0">
                        <a:solidFill>
                          <a:srgbClr val="000000"/>
                        </a:solidFill>
                        <a:effectLst/>
                        <a:latin typeface="Microsoft Sans Serif" panose="020B0604020202020204" pitchFamily="34" charset="0"/>
                        <a:ea typeface="Microsoft Sans Serif" panose="020B0604020202020204" pitchFamily="34"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4347789"/>
                  </a:ext>
                </a:extLst>
              </a:tr>
            </a:tbl>
          </a:graphicData>
        </a:graphic>
      </p:graphicFrame>
      <p:sp>
        <p:nvSpPr>
          <p:cNvPr id="12" name="TextBox 11">
            <a:extLst>
              <a:ext uri="{FF2B5EF4-FFF2-40B4-BE49-F238E27FC236}">
                <a16:creationId xmlns:a16="http://schemas.microsoft.com/office/drawing/2014/main" id="{2037BF69-E2F7-4F74-AFF8-83D70AA37FD5}"/>
              </a:ext>
            </a:extLst>
          </p:cNvPr>
          <p:cNvSpPr txBox="1"/>
          <p:nvPr/>
        </p:nvSpPr>
        <p:spPr>
          <a:xfrm>
            <a:off x="964370" y="6211742"/>
            <a:ext cx="11007616" cy="584775"/>
          </a:xfrm>
          <a:prstGeom prst="rect">
            <a:avLst/>
          </a:prstGeom>
          <a:noFill/>
        </p:spPr>
        <p:txBody>
          <a:bodyPr wrap="square">
            <a:spAutoFit/>
          </a:bodyPr>
          <a:lstStyle/>
          <a:p>
            <a:r>
              <a:rPr lang="ru-RU" sz="1600" b="1" i="0" u="none" strike="noStrike" spc="0" dirty="0">
                <a:solidFill>
                  <a:srgbClr val="002060"/>
                </a:solidFill>
                <a:effectLst/>
                <a:latin typeface="Arial" panose="020B0604020202020204" pitchFamily="34" charset="0"/>
                <a:ea typeface="Microsoft Sans Serif" panose="020B0604020202020204" pitchFamily="34" charset="0"/>
                <a:cs typeface="Times New Roman" panose="02020603050405020304" pitchFamily="18" charset="0"/>
              </a:rPr>
              <a:t>Уровень физической защиты </a:t>
            </a:r>
            <a:r>
              <a:rPr lang="ru-RU" sz="1600" dirty="0">
                <a:solidFill>
                  <a:srgbClr val="002060"/>
                </a:solidFill>
                <a:effectLst/>
                <a:latin typeface="Arial" panose="020B0604020202020204" pitchFamily="34" charset="0"/>
                <a:ea typeface="Microsoft Sans Serif" panose="020B0604020202020204" pitchFamily="34" charset="0"/>
              </a:rPr>
              <a:t>- параметр, определяющий совокупность требований, предъявляемых к составу организационных мероприятий, ИТСФЗ и персоналу физической защиты организации</a:t>
            </a:r>
            <a:endParaRPr lang="ru-RU" sz="1600" dirty="0">
              <a:solidFill>
                <a:srgbClr val="002060"/>
              </a:solidFill>
            </a:endParaRPr>
          </a:p>
        </p:txBody>
      </p:sp>
    </p:spTree>
    <p:extLst>
      <p:ext uri="{BB962C8B-B14F-4D97-AF65-F5344CB8AC3E}">
        <p14:creationId xmlns:p14="http://schemas.microsoft.com/office/powerpoint/2010/main" val="1295248840"/>
      </p:ext>
    </p:extLst>
  </p:cSld>
  <p:clrMapOvr>
    <a:masterClrMapping/>
  </p:clrMapOvr>
  <p:transition spd="slow">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1886E289-55DC-49F7-84C6-CF4276C36BCC}"/>
              </a:ext>
            </a:extLst>
          </p:cNvPr>
          <p:cNvSpPr/>
          <p:nvPr/>
        </p:nvSpPr>
        <p:spPr>
          <a:xfrm>
            <a:off x="1067578" y="188640"/>
            <a:ext cx="10801200" cy="1554272"/>
          </a:xfrm>
          <a:prstGeom prst="rect">
            <a:avLst/>
          </a:prstGeom>
        </p:spPr>
        <p:txBody>
          <a:bodyPr wrap="square">
            <a:spAutoFit/>
          </a:bodyPr>
          <a:lstStyle/>
          <a:p>
            <a:pPr algn="ctr">
              <a:spcBef>
                <a:spcPts val="300"/>
              </a:spcBef>
              <a:defRPr/>
            </a:pPr>
            <a:r>
              <a:rPr lang="ru-RU" b="1" dirty="0">
                <a:solidFill>
                  <a:srgbClr val="C00000"/>
                </a:solidFill>
              </a:rPr>
              <a:t>Уровни физической защиты должны быть установлены для:</a:t>
            </a:r>
          </a:p>
          <a:p>
            <a:pPr marL="257175" indent="-257175" algn="just">
              <a:spcBef>
                <a:spcPts val="300"/>
              </a:spcBef>
              <a:buClr>
                <a:schemeClr val="accent1"/>
              </a:buClr>
              <a:buFont typeface="Wingdings 3" panose="05040102010807070707" pitchFamily="18" charset="2"/>
              <a:buChar char=""/>
              <a:defRPr/>
            </a:pPr>
            <a:r>
              <a:rPr lang="ru-RU" b="1" dirty="0">
                <a:solidFill>
                  <a:srgbClr val="404040"/>
                </a:solidFill>
              </a:rPr>
              <a:t>груза в одном перевозочном средстве </a:t>
            </a:r>
            <a:r>
              <a:rPr lang="ru-RU" dirty="0">
                <a:solidFill>
                  <a:srgbClr val="404040"/>
                </a:solidFill>
              </a:rPr>
              <a:t>(на каждом этапе транспортирования)</a:t>
            </a:r>
            <a:r>
              <a:rPr lang="ru-RU" b="1" dirty="0">
                <a:solidFill>
                  <a:srgbClr val="404040"/>
                </a:solidFill>
              </a:rPr>
              <a:t>;</a:t>
            </a:r>
          </a:p>
          <a:p>
            <a:pPr marL="257175" indent="-257175" algn="just">
              <a:spcBef>
                <a:spcPts val="300"/>
              </a:spcBef>
              <a:buClr>
                <a:schemeClr val="accent1"/>
              </a:buClr>
              <a:buFont typeface="Wingdings 3" panose="05040102010807070707" pitchFamily="18" charset="2"/>
              <a:buChar char=""/>
              <a:defRPr/>
            </a:pPr>
            <a:r>
              <a:rPr lang="ru-RU" b="1" dirty="0">
                <a:solidFill>
                  <a:srgbClr val="404040"/>
                </a:solidFill>
              </a:rPr>
              <a:t>совокупности грузов в группе перевозочных средств, </a:t>
            </a:r>
            <a:r>
              <a:rPr lang="ru-RU" dirty="0">
                <a:solidFill>
                  <a:srgbClr val="404040"/>
                </a:solidFill>
              </a:rPr>
              <a:t>если транспортирование осуществляется колонной автомобильных транспортных средств или в нескольких вагонах одного железнодорожного эшелона, или в нескольких отсеках судна.</a:t>
            </a:r>
          </a:p>
        </p:txBody>
      </p:sp>
      <p:sp>
        <p:nvSpPr>
          <p:cNvPr id="7" name="TextBox 6">
            <a:extLst>
              <a:ext uri="{FF2B5EF4-FFF2-40B4-BE49-F238E27FC236}">
                <a16:creationId xmlns:a16="http://schemas.microsoft.com/office/drawing/2014/main" id="{19813D0E-E2C7-4EF9-8B4F-A61E1F23BCAC}"/>
              </a:ext>
            </a:extLst>
          </p:cNvPr>
          <p:cNvSpPr txBox="1"/>
          <p:nvPr/>
        </p:nvSpPr>
        <p:spPr>
          <a:xfrm>
            <a:off x="1109910" y="4615548"/>
            <a:ext cx="10316720" cy="923330"/>
          </a:xfrm>
          <a:prstGeom prst="rect">
            <a:avLst/>
          </a:prstGeom>
          <a:noFill/>
        </p:spPr>
        <p:txBody>
          <a:bodyPr wrap="square">
            <a:spAutoFit/>
          </a:bodyPr>
          <a:lstStyle/>
          <a:p>
            <a:pPr lvl="0" algn="just">
              <a:buClr>
                <a:srgbClr val="000000"/>
              </a:buClr>
              <a:buSzPts val="1400"/>
              <a:tabLst>
                <a:tab pos="809625" algn="l"/>
              </a:tabLst>
            </a:pPr>
            <a:r>
              <a:rPr lang="ru-RU" sz="1800" u="none" strike="noStrike" spc="0" dirty="0">
                <a:effectLst/>
                <a:latin typeface="Arial" panose="020B0604020202020204" pitchFamily="34" charset="0"/>
                <a:ea typeface="Times New Roman" panose="02020603050405020304" pitchFamily="18" charset="0"/>
                <a:cs typeface="Times New Roman" panose="02020603050405020304" pitchFamily="18" charset="0"/>
              </a:rPr>
              <a:t>Сведения об установленных уровнях физической защиты </a:t>
            </a:r>
            <a:r>
              <a:rPr lang="ru-RU" sz="1800" b="1" u="none" strike="noStrike" spc="0" dirty="0">
                <a:effectLst/>
                <a:latin typeface="Arial" panose="020B0604020202020204" pitchFamily="34" charset="0"/>
                <a:ea typeface="Times New Roman" panose="02020603050405020304" pitchFamily="18" charset="0"/>
                <a:cs typeface="Times New Roman" panose="02020603050405020304" pitchFamily="18" charset="0"/>
              </a:rPr>
              <a:t>должны документироваться и храниться</a:t>
            </a:r>
            <a:r>
              <a:rPr lang="ru-RU" sz="1800" u="none" strike="noStrike" spc="0" dirty="0">
                <a:effectLst/>
                <a:latin typeface="Arial" panose="020B0604020202020204" pitchFamily="34" charset="0"/>
                <a:ea typeface="Times New Roman" panose="02020603050405020304" pitchFamily="18" charset="0"/>
                <a:cs typeface="Times New Roman" panose="02020603050405020304" pitchFamily="18" charset="0"/>
              </a:rPr>
              <a:t> у организации, ответственной за физическую защиту, </a:t>
            </a:r>
            <a:r>
              <a:rPr lang="ru-RU" sz="1800" b="1" u="none" strike="noStrike" spc="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не менее пяти лет </a:t>
            </a:r>
            <a:r>
              <a:rPr lang="ru-RU" sz="1800" b="1" u="none" strike="noStrike" spc="0" dirty="0">
                <a:effectLst/>
                <a:latin typeface="Arial" panose="020B0604020202020204" pitchFamily="34" charset="0"/>
                <a:ea typeface="Times New Roman" panose="02020603050405020304" pitchFamily="18" charset="0"/>
                <a:cs typeface="Times New Roman" panose="02020603050405020304" pitchFamily="18" charset="0"/>
              </a:rPr>
              <a:t>со дня разгрузки и приемки груза </a:t>
            </a:r>
            <a:r>
              <a:rPr lang="ru-RU" sz="1800" u="none" strike="noStrike" spc="0" dirty="0">
                <a:effectLst/>
                <a:latin typeface="Arial" panose="020B0604020202020204" pitchFamily="34" charset="0"/>
                <a:ea typeface="Times New Roman" panose="02020603050405020304" pitchFamily="18" charset="0"/>
                <a:cs typeface="Times New Roman" panose="02020603050405020304" pitchFamily="18" charset="0"/>
              </a:rPr>
              <a:t>в конечном пункте назначения.</a:t>
            </a:r>
            <a:endParaRPr lang="ru-RU" sz="18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8" name="Picture 2" descr="C:\Users\D.Konkova\Desktop\КАРТИНКИ\госуслуги.jpg">
            <a:extLst>
              <a:ext uri="{FF2B5EF4-FFF2-40B4-BE49-F238E27FC236}">
                <a16:creationId xmlns:a16="http://schemas.microsoft.com/office/drawing/2014/main" id="{F9EE5773-23DD-4C26-8CCB-6C4F60EB6B8A}"/>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560496" y="5326846"/>
            <a:ext cx="1535653" cy="145722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B00B656-9B30-4D52-B375-80C5878B8DCB}"/>
              </a:ext>
            </a:extLst>
          </p:cNvPr>
          <p:cNvSpPr txBox="1"/>
          <p:nvPr/>
        </p:nvSpPr>
        <p:spPr>
          <a:xfrm>
            <a:off x="551384" y="1748590"/>
            <a:ext cx="11449272" cy="369332"/>
          </a:xfrm>
          <a:prstGeom prst="rect">
            <a:avLst/>
          </a:prstGeom>
          <a:noFill/>
        </p:spPr>
        <p:txBody>
          <a:bodyPr wrap="square">
            <a:spAutoFit/>
          </a:bodyPr>
          <a:lstStyle/>
          <a:p>
            <a:pPr marL="139700" algn="ctr"/>
            <a:r>
              <a:rPr lang="ru-RU" sz="1800" b="1" dirty="0">
                <a:effectLst/>
                <a:latin typeface="Arial" panose="020B0604020202020204" pitchFamily="34" charset="0"/>
                <a:ea typeface="Times New Roman" panose="02020603050405020304" pitchFamily="18" charset="0"/>
              </a:rPr>
              <a:t>Уровни физической защиты грузов различного вида при их совместном транспортировании</a:t>
            </a:r>
            <a:endParaRPr lang="ru-RU" sz="1800" dirty="0">
              <a:effectLst/>
              <a:latin typeface="Times New Roman" panose="02020603050405020304" pitchFamily="18" charset="0"/>
              <a:ea typeface="Times New Roman" panose="02020603050405020304" pitchFamily="18" charset="0"/>
            </a:endParaRPr>
          </a:p>
        </p:txBody>
      </p:sp>
      <p:graphicFrame>
        <p:nvGraphicFramePr>
          <p:cNvPr id="11" name="Таблица 10">
            <a:extLst>
              <a:ext uri="{FF2B5EF4-FFF2-40B4-BE49-F238E27FC236}">
                <a16:creationId xmlns:a16="http://schemas.microsoft.com/office/drawing/2014/main" id="{6EDFDAE6-C6E9-4D0B-BEF6-CBFCC4BE9B1C}"/>
              </a:ext>
            </a:extLst>
          </p:cNvPr>
          <p:cNvGraphicFramePr>
            <a:graphicFrameLocks noGrp="1"/>
          </p:cNvGraphicFramePr>
          <p:nvPr>
            <p:extLst>
              <p:ext uri="{D42A27DB-BD31-4B8C-83A1-F6EECF244321}">
                <p14:modId xmlns:p14="http://schemas.microsoft.com/office/powerpoint/2010/main" val="3076071699"/>
              </p:ext>
            </p:extLst>
          </p:nvPr>
        </p:nvGraphicFramePr>
        <p:xfrm>
          <a:off x="2567605" y="2204864"/>
          <a:ext cx="6840762" cy="2304258"/>
        </p:xfrm>
        <a:graphic>
          <a:graphicData uri="http://schemas.openxmlformats.org/drawingml/2006/table">
            <a:tbl>
              <a:tblPr>
                <a:tableStyleId>{5C22544A-7EE6-4342-B048-85BDC9FD1C3A}</a:tableStyleId>
              </a:tblPr>
              <a:tblGrid>
                <a:gridCol w="2744574">
                  <a:extLst>
                    <a:ext uri="{9D8B030D-6E8A-4147-A177-3AD203B41FA5}">
                      <a16:colId xmlns:a16="http://schemas.microsoft.com/office/drawing/2014/main" val="1398156413"/>
                    </a:ext>
                  </a:extLst>
                </a:gridCol>
                <a:gridCol w="1016562">
                  <a:extLst>
                    <a:ext uri="{9D8B030D-6E8A-4147-A177-3AD203B41FA5}">
                      <a16:colId xmlns:a16="http://schemas.microsoft.com/office/drawing/2014/main" val="3522933242"/>
                    </a:ext>
                  </a:extLst>
                </a:gridCol>
                <a:gridCol w="1026542">
                  <a:extLst>
                    <a:ext uri="{9D8B030D-6E8A-4147-A177-3AD203B41FA5}">
                      <a16:colId xmlns:a16="http://schemas.microsoft.com/office/drawing/2014/main" val="2251585356"/>
                    </a:ext>
                  </a:extLst>
                </a:gridCol>
                <a:gridCol w="1026542">
                  <a:extLst>
                    <a:ext uri="{9D8B030D-6E8A-4147-A177-3AD203B41FA5}">
                      <a16:colId xmlns:a16="http://schemas.microsoft.com/office/drawing/2014/main" val="2039769639"/>
                    </a:ext>
                  </a:extLst>
                </a:gridCol>
                <a:gridCol w="1026542">
                  <a:extLst>
                    <a:ext uri="{9D8B030D-6E8A-4147-A177-3AD203B41FA5}">
                      <a16:colId xmlns:a16="http://schemas.microsoft.com/office/drawing/2014/main" val="3515660443"/>
                    </a:ext>
                  </a:extLst>
                </a:gridCol>
              </a:tblGrid>
              <a:tr h="793268">
                <a:tc rowSpan="2">
                  <a:txBody>
                    <a:bodyPr/>
                    <a:lstStyle/>
                    <a:p>
                      <a:pPr algn="ctr"/>
                      <a:r>
                        <a:rPr lang="ru-RU" sz="1500" u="none" strike="noStrike" spc="0" dirty="0">
                          <a:solidFill>
                            <a:srgbClr val="002060"/>
                          </a:solidFill>
                          <a:effectLst/>
                        </a:rPr>
                        <a:t>Уровень физической защиты груза, содержащего в своем составе только ЗРИ</a:t>
                      </a:r>
                      <a:endParaRPr lang="ru-RU" sz="1500" dirty="0">
                        <a:solidFill>
                          <a:srgbClr val="002060"/>
                        </a:solidFill>
                        <a:effectLst/>
                        <a:latin typeface="Microsoft Sans Serif" panose="020B0604020202020204" pitchFamily="34" charset="0"/>
                        <a:ea typeface="Microsoft Sans Serif" panose="020B060402020202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lumMod val="5000"/>
                            <a:lumOff val="95000"/>
                          </a:schemeClr>
                        </a:gs>
                        <a:gs pos="49000">
                          <a:schemeClr val="accent1">
                            <a:lumMod val="45000"/>
                            <a:lumOff val="55000"/>
                          </a:schemeClr>
                        </a:gs>
                        <a:gs pos="50000">
                          <a:schemeClr val="accent1">
                            <a:lumMod val="45000"/>
                            <a:lumOff val="55000"/>
                          </a:schemeClr>
                        </a:gs>
                        <a:gs pos="100000">
                          <a:schemeClr val="accent1">
                            <a:lumMod val="30000"/>
                            <a:lumOff val="70000"/>
                          </a:schemeClr>
                        </a:gs>
                      </a:gsLst>
                      <a:lin ang="5400000" scaled="1"/>
                    </a:gradFill>
                  </a:tcPr>
                </a:tc>
                <a:tc gridSpan="4">
                  <a:txBody>
                    <a:bodyPr/>
                    <a:lstStyle/>
                    <a:p>
                      <a:pPr algn="ctr"/>
                      <a:r>
                        <a:rPr lang="ru-RU" sz="1500" u="none" strike="noStrike" spc="0" dirty="0">
                          <a:solidFill>
                            <a:srgbClr val="002060"/>
                          </a:solidFill>
                          <a:effectLst/>
                        </a:rPr>
                        <a:t>Уровень физической защиты груза, содержащего в своем составе РВ и (или) ЯМ, подлежащие учету в СГУК РВ и РАО</a:t>
                      </a:r>
                      <a:endParaRPr lang="ru-RU" sz="1500" dirty="0">
                        <a:solidFill>
                          <a:srgbClr val="002060"/>
                        </a:solidFill>
                        <a:effectLst/>
                        <a:latin typeface="Microsoft Sans Serif" panose="020B0604020202020204" pitchFamily="34" charset="0"/>
                        <a:ea typeface="Microsoft Sans Serif"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lumMod val="5000"/>
                            <a:lumOff val="95000"/>
                          </a:schemeClr>
                        </a:gs>
                        <a:gs pos="49000">
                          <a:schemeClr val="accent1">
                            <a:lumMod val="45000"/>
                            <a:lumOff val="55000"/>
                          </a:schemeClr>
                        </a:gs>
                        <a:gs pos="50000">
                          <a:schemeClr val="accent1">
                            <a:lumMod val="45000"/>
                            <a:lumOff val="55000"/>
                          </a:schemeClr>
                        </a:gs>
                        <a:gs pos="100000">
                          <a:schemeClr val="accent1">
                            <a:lumMod val="30000"/>
                            <a:lumOff val="70000"/>
                          </a:schemeClr>
                        </a:gs>
                      </a:gsLst>
                      <a:lin ang="5400000" scaled="1"/>
                    </a:gra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882593495"/>
                  </a:ext>
                </a:extLst>
              </a:tr>
              <a:tr h="302198">
                <a:tc vMerge="1">
                  <a:txBody>
                    <a:bodyPr/>
                    <a:lstStyle/>
                    <a:p>
                      <a:endParaRPr lang="ru-RU"/>
                    </a:p>
                  </a:txBody>
                  <a:tcPr/>
                </a:tc>
                <a:tc>
                  <a:txBody>
                    <a:bodyPr/>
                    <a:lstStyle/>
                    <a:p>
                      <a:pPr algn="ctr"/>
                      <a:r>
                        <a:rPr lang="ru-RU" sz="1800" b="1" u="none" strike="noStrike" spc="0" dirty="0">
                          <a:effectLst/>
                        </a:rPr>
                        <a:t>А</a:t>
                      </a:r>
                      <a:endParaRPr lang="ru-RU" sz="1800" b="1" dirty="0">
                        <a:solidFill>
                          <a:srgbClr val="000000"/>
                        </a:solidFill>
                        <a:effectLst/>
                        <a:latin typeface="Microsoft Sans Serif" panose="020B0604020202020204" pitchFamily="34" charset="0"/>
                        <a:ea typeface="Microsoft Sans Serif"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lumMod val="5000"/>
                            <a:lumOff val="95000"/>
                          </a:schemeClr>
                        </a:gs>
                        <a:gs pos="49000">
                          <a:schemeClr val="accent1">
                            <a:lumMod val="45000"/>
                            <a:lumOff val="55000"/>
                          </a:schemeClr>
                        </a:gs>
                        <a:gs pos="50000">
                          <a:schemeClr val="accent1">
                            <a:lumMod val="45000"/>
                            <a:lumOff val="55000"/>
                          </a:schemeClr>
                        </a:gs>
                        <a:gs pos="100000">
                          <a:schemeClr val="accent1">
                            <a:lumMod val="30000"/>
                            <a:lumOff val="70000"/>
                          </a:schemeClr>
                        </a:gs>
                      </a:gsLst>
                      <a:lin ang="5400000" scaled="1"/>
                    </a:gradFill>
                  </a:tcPr>
                </a:tc>
                <a:tc>
                  <a:txBody>
                    <a:bodyPr/>
                    <a:lstStyle/>
                    <a:p>
                      <a:pPr algn="ctr"/>
                      <a:r>
                        <a:rPr lang="ru-RU" sz="1800" b="1" u="none" strike="noStrike" spc="0" dirty="0">
                          <a:effectLst/>
                        </a:rPr>
                        <a:t>Б</a:t>
                      </a:r>
                      <a:endParaRPr lang="ru-RU" sz="1800" b="1" dirty="0">
                        <a:solidFill>
                          <a:srgbClr val="000000"/>
                        </a:solidFill>
                        <a:effectLst/>
                        <a:latin typeface="Microsoft Sans Serif" panose="020B0604020202020204" pitchFamily="34" charset="0"/>
                        <a:ea typeface="Microsoft Sans Serif"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lumMod val="5000"/>
                            <a:lumOff val="95000"/>
                          </a:schemeClr>
                        </a:gs>
                        <a:gs pos="49000">
                          <a:schemeClr val="accent1">
                            <a:lumMod val="45000"/>
                            <a:lumOff val="55000"/>
                          </a:schemeClr>
                        </a:gs>
                        <a:gs pos="50000">
                          <a:schemeClr val="accent1">
                            <a:lumMod val="45000"/>
                            <a:lumOff val="55000"/>
                          </a:schemeClr>
                        </a:gs>
                        <a:gs pos="100000">
                          <a:schemeClr val="accent1">
                            <a:lumMod val="30000"/>
                            <a:lumOff val="70000"/>
                          </a:schemeClr>
                        </a:gs>
                      </a:gsLst>
                      <a:lin ang="5400000" scaled="1"/>
                    </a:gradFill>
                  </a:tcPr>
                </a:tc>
                <a:tc>
                  <a:txBody>
                    <a:bodyPr/>
                    <a:lstStyle/>
                    <a:p>
                      <a:pPr algn="ctr"/>
                      <a:r>
                        <a:rPr lang="ru-RU" sz="1800" b="1" u="none" strike="noStrike" spc="0" dirty="0">
                          <a:effectLst/>
                        </a:rPr>
                        <a:t>В</a:t>
                      </a:r>
                      <a:endParaRPr lang="ru-RU" sz="1800" b="1" dirty="0">
                        <a:solidFill>
                          <a:srgbClr val="000000"/>
                        </a:solidFill>
                        <a:effectLst/>
                        <a:latin typeface="Microsoft Sans Serif" panose="020B0604020202020204" pitchFamily="34" charset="0"/>
                        <a:ea typeface="Microsoft Sans Serif"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lumMod val="5000"/>
                            <a:lumOff val="95000"/>
                          </a:schemeClr>
                        </a:gs>
                        <a:gs pos="49000">
                          <a:schemeClr val="accent1">
                            <a:lumMod val="45000"/>
                            <a:lumOff val="55000"/>
                          </a:schemeClr>
                        </a:gs>
                        <a:gs pos="50000">
                          <a:schemeClr val="accent1">
                            <a:lumMod val="45000"/>
                            <a:lumOff val="55000"/>
                          </a:schemeClr>
                        </a:gs>
                        <a:gs pos="100000">
                          <a:schemeClr val="accent1">
                            <a:lumMod val="30000"/>
                            <a:lumOff val="70000"/>
                          </a:schemeClr>
                        </a:gs>
                      </a:gsLst>
                      <a:lin ang="5400000" scaled="1"/>
                    </a:gradFill>
                  </a:tcPr>
                </a:tc>
                <a:tc>
                  <a:txBody>
                    <a:bodyPr/>
                    <a:lstStyle/>
                    <a:p>
                      <a:pPr algn="ctr"/>
                      <a:r>
                        <a:rPr lang="ru-RU" sz="1800" b="1" u="none" strike="noStrike" spc="0" dirty="0">
                          <a:effectLst/>
                        </a:rPr>
                        <a:t>Г</a:t>
                      </a:r>
                      <a:endParaRPr lang="ru-RU" sz="1800" b="1" dirty="0">
                        <a:solidFill>
                          <a:srgbClr val="000000"/>
                        </a:solidFill>
                        <a:effectLst/>
                        <a:latin typeface="Microsoft Sans Serif" panose="020B0604020202020204" pitchFamily="34" charset="0"/>
                        <a:ea typeface="Microsoft Sans Serif"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lumMod val="5000"/>
                            <a:lumOff val="95000"/>
                          </a:schemeClr>
                        </a:gs>
                        <a:gs pos="49000">
                          <a:schemeClr val="accent1">
                            <a:lumMod val="45000"/>
                            <a:lumOff val="55000"/>
                          </a:schemeClr>
                        </a:gs>
                        <a:gs pos="50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088809703"/>
                  </a:ext>
                </a:extLst>
              </a:tr>
              <a:tr h="302198">
                <a:tc>
                  <a:txBody>
                    <a:bodyPr/>
                    <a:lstStyle/>
                    <a:p>
                      <a:pPr algn="ctr"/>
                      <a:r>
                        <a:rPr lang="ru-RU" sz="1800" b="1" u="none" strike="noStrike" spc="0" dirty="0">
                          <a:effectLst/>
                        </a:rPr>
                        <a:t>А</a:t>
                      </a:r>
                      <a:endParaRPr lang="ru-RU" sz="1800" b="1" dirty="0">
                        <a:solidFill>
                          <a:srgbClr val="000000"/>
                        </a:solidFill>
                        <a:effectLst/>
                        <a:latin typeface="Microsoft Sans Serif" panose="020B0604020202020204" pitchFamily="34" charset="0"/>
                        <a:ea typeface="Microsoft Sans Serif"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lumMod val="5000"/>
                            <a:lumOff val="95000"/>
                          </a:schemeClr>
                        </a:gs>
                        <a:gs pos="49000">
                          <a:schemeClr val="accent1">
                            <a:lumMod val="45000"/>
                            <a:lumOff val="55000"/>
                          </a:schemeClr>
                        </a:gs>
                        <a:gs pos="50000">
                          <a:schemeClr val="accent1">
                            <a:lumMod val="45000"/>
                            <a:lumOff val="55000"/>
                          </a:schemeClr>
                        </a:gs>
                        <a:gs pos="100000">
                          <a:schemeClr val="accent1">
                            <a:lumMod val="30000"/>
                            <a:lumOff val="70000"/>
                          </a:schemeClr>
                        </a:gs>
                      </a:gsLst>
                      <a:lin ang="5400000" scaled="1"/>
                    </a:gradFill>
                  </a:tcPr>
                </a:tc>
                <a:tc>
                  <a:txBody>
                    <a:bodyPr/>
                    <a:lstStyle/>
                    <a:p>
                      <a:pPr algn="ctr"/>
                      <a:r>
                        <a:rPr lang="ru-RU" sz="1800" u="none" strike="noStrike" spc="0" dirty="0">
                          <a:effectLst/>
                        </a:rPr>
                        <a:t>А</a:t>
                      </a:r>
                      <a:endParaRPr lang="ru-RU" sz="1800" dirty="0">
                        <a:solidFill>
                          <a:srgbClr val="000000"/>
                        </a:solidFill>
                        <a:effectLst/>
                        <a:latin typeface="Microsoft Sans Serif" panose="020B0604020202020204" pitchFamily="34" charset="0"/>
                        <a:ea typeface="Microsoft Sans Serif"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lumMod val="5000"/>
                            <a:lumOff val="95000"/>
                          </a:schemeClr>
                        </a:gs>
                        <a:gs pos="49000">
                          <a:schemeClr val="accent1">
                            <a:lumMod val="45000"/>
                            <a:lumOff val="55000"/>
                          </a:schemeClr>
                        </a:gs>
                        <a:gs pos="50000">
                          <a:schemeClr val="accent1">
                            <a:lumMod val="45000"/>
                            <a:lumOff val="55000"/>
                          </a:schemeClr>
                        </a:gs>
                        <a:gs pos="100000">
                          <a:schemeClr val="accent1">
                            <a:lumMod val="30000"/>
                            <a:lumOff val="70000"/>
                          </a:schemeClr>
                        </a:gs>
                      </a:gsLst>
                      <a:lin ang="5400000" scaled="1"/>
                    </a:gradFill>
                  </a:tcPr>
                </a:tc>
                <a:tc>
                  <a:txBody>
                    <a:bodyPr/>
                    <a:lstStyle/>
                    <a:p>
                      <a:pPr algn="ctr"/>
                      <a:r>
                        <a:rPr lang="ru-RU" sz="1800" u="none" strike="noStrike" spc="0">
                          <a:effectLst/>
                        </a:rPr>
                        <a:t>А</a:t>
                      </a:r>
                      <a:endParaRPr lang="ru-RU" sz="1800">
                        <a:solidFill>
                          <a:srgbClr val="000000"/>
                        </a:solidFill>
                        <a:effectLst/>
                        <a:latin typeface="Microsoft Sans Serif" panose="020B0604020202020204" pitchFamily="34" charset="0"/>
                        <a:ea typeface="Microsoft Sans Serif"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lumMod val="5000"/>
                            <a:lumOff val="95000"/>
                          </a:schemeClr>
                        </a:gs>
                        <a:gs pos="49000">
                          <a:schemeClr val="accent1">
                            <a:lumMod val="45000"/>
                            <a:lumOff val="55000"/>
                          </a:schemeClr>
                        </a:gs>
                        <a:gs pos="50000">
                          <a:schemeClr val="accent1">
                            <a:lumMod val="45000"/>
                            <a:lumOff val="55000"/>
                          </a:schemeClr>
                        </a:gs>
                        <a:gs pos="100000">
                          <a:schemeClr val="accent1">
                            <a:lumMod val="30000"/>
                            <a:lumOff val="70000"/>
                          </a:schemeClr>
                        </a:gs>
                      </a:gsLst>
                      <a:lin ang="5400000" scaled="1"/>
                    </a:gradFill>
                  </a:tcPr>
                </a:tc>
                <a:tc>
                  <a:txBody>
                    <a:bodyPr/>
                    <a:lstStyle/>
                    <a:p>
                      <a:pPr algn="ctr"/>
                      <a:r>
                        <a:rPr lang="ru-RU" sz="1800" u="none" strike="noStrike" spc="0" dirty="0">
                          <a:effectLst/>
                        </a:rPr>
                        <a:t>А</a:t>
                      </a:r>
                      <a:endParaRPr lang="ru-RU" sz="1800" dirty="0">
                        <a:solidFill>
                          <a:srgbClr val="000000"/>
                        </a:solidFill>
                        <a:effectLst/>
                        <a:latin typeface="Microsoft Sans Serif" panose="020B0604020202020204" pitchFamily="34" charset="0"/>
                        <a:ea typeface="Microsoft Sans Serif"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lumMod val="5000"/>
                            <a:lumOff val="95000"/>
                          </a:schemeClr>
                        </a:gs>
                        <a:gs pos="49000">
                          <a:schemeClr val="accent1">
                            <a:lumMod val="45000"/>
                            <a:lumOff val="55000"/>
                          </a:schemeClr>
                        </a:gs>
                        <a:gs pos="50000">
                          <a:schemeClr val="accent1">
                            <a:lumMod val="45000"/>
                            <a:lumOff val="55000"/>
                          </a:schemeClr>
                        </a:gs>
                        <a:gs pos="100000">
                          <a:schemeClr val="accent1">
                            <a:lumMod val="30000"/>
                            <a:lumOff val="70000"/>
                          </a:schemeClr>
                        </a:gs>
                      </a:gsLst>
                      <a:lin ang="5400000" scaled="1"/>
                    </a:gradFill>
                  </a:tcPr>
                </a:tc>
                <a:tc>
                  <a:txBody>
                    <a:bodyPr/>
                    <a:lstStyle/>
                    <a:p>
                      <a:pPr algn="ctr"/>
                      <a:r>
                        <a:rPr lang="ru-RU" sz="1800" u="none" strike="noStrike" spc="0" dirty="0">
                          <a:effectLst/>
                        </a:rPr>
                        <a:t>А</a:t>
                      </a:r>
                      <a:endParaRPr lang="ru-RU" sz="1800" dirty="0">
                        <a:solidFill>
                          <a:srgbClr val="000000"/>
                        </a:solidFill>
                        <a:effectLst/>
                        <a:latin typeface="Microsoft Sans Serif" panose="020B0604020202020204" pitchFamily="34" charset="0"/>
                        <a:ea typeface="Microsoft Sans Serif"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lumMod val="5000"/>
                            <a:lumOff val="95000"/>
                          </a:schemeClr>
                        </a:gs>
                        <a:gs pos="49000">
                          <a:schemeClr val="accent1">
                            <a:lumMod val="45000"/>
                            <a:lumOff val="55000"/>
                          </a:schemeClr>
                        </a:gs>
                        <a:gs pos="50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089146196"/>
                  </a:ext>
                </a:extLst>
              </a:tr>
              <a:tr h="302198">
                <a:tc>
                  <a:txBody>
                    <a:bodyPr/>
                    <a:lstStyle/>
                    <a:p>
                      <a:pPr algn="ctr"/>
                      <a:r>
                        <a:rPr lang="ru-RU" sz="1800" b="1" u="none" strike="noStrike" spc="0" dirty="0">
                          <a:effectLst/>
                        </a:rPr>
                        <a:t>Б</a:t>
                      </a:r>
                      <a:endParaRPr lang="ru-RU" sz="1800" b="1" dirty="0">
                        <a:solidFill>
                          <a:srgbClr val="000000"/>
                        </a:solidFill>
                        <a:effectLst/>
                        <a:latin typeface="Microsoft Sans Serif" panose="020B0604020202020204" pitchFamily="34" charset="0"/>
                        <a:ea typeface="Microsoft Sans Serif"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lumMod val="5000"/>
                            <a:lumOff val="95000"/>
                          </a:schemeClr>
                        </a:gs>
                        <a:gs pos="49000">
                          <a:schemeClr val="accent1">
                            <a:lumMod val="45000"/>
                            <a:lumOff val="55000"/>
                          </a:schemeClr>
                        </a:gs>
                        <a:gs pos="50000">
                          <a:schemeClr val="accent1">
                            <a:lumMod val="45000"/>
                            <a:lumOff val="55000"/>
                          </a:schemeClr>
                        </a:gs>
                        <a:gs pos="100000">
                          <a:schemeClr val="accent1">
                            <a:lumMod val="30000"/>
                            <a:lumOff val="70000"/>
                          </a:schemeClr>
                        </a:gs>
                      </a:gsLst>
                      <a:lin ang="5400000" scaled="1"/>
                    </a:gradFill>
                  </a:tcPr>
                </a:tc>
                <a:tc>
                  <a:txBody>
                    <a:bodyPr/>
                    <a:lstStyle/>
                    <a:p>
                      <a:pPr algn="ctr"/>
                      <a:r>
                        <a:rPr lang="ru-RU" sz="1800" u="none" strike="noStrike" spc="0" dirty="0">
                          <a:effectLst/>
                        </a:rPr>
                        <a:t>А</a:t>
                      </a:r>
                      <a:endParaRPr lang="ru-RU" sz="1800" dirty="0">
                        <a:solidFill>
                          <a:srgbClr val="000000"/>
                        </a:solidFill>
                        <a:effectLst/>
                        <a:latin typeface="Microsoft Sans Serif" panose="020B0604020202020204" pitchFamily="34" charset="0"/>
                        <a:ea typeface="Microsoft Sans Serif"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lumMod val="5000"/>
                            <a:lumOff val="95000"/>
                          </a:schemeClr>
                        </a:gs>
                        <a:gs pos="49000">
                          <a:schemeClr val="accent1">
                            <a:lumMod val="45000"/>
                            <a:lumOff val="55000"/>
                          </a:schemeClr>
                        </a:gs>
                        <a:gs pos="50000">
                          <a:schemeClr val="accent1">
                            <a:lumMod val="45000"/>
                            <a:lumOff val="55000"/>
                          </a:schemeClr>
                        </a:gs>
                        <a:gs pos="100000">
                          <a:schemeClr val="accent1">
                            <a:lumMod val="30000"/>
                            <a:lumOff val="70000"/>
                          </a:schemeClr>
                        </a:gs>
                      </a:gsLst>
                      <a:lin ang="5400000" scaled="1"/>
                    </a:gradFill>
                  </a:tcPr>
                </a:tc>
                <a:tc>
                  <a:txBody>
                    <a:bodyPr/>
                    <a:lstStyle/>
                    <a:p>
                      <a:pPr algn="ctr"/>
                      <a:r>
                        <a:rPr lang="ru-RU" sz="1800" u="none" strike="noStrike" spc="0" dirty="0">
                          <a:effectLst/>
                        </a:rPr>
                        <a:t>Б</a:t>
                      </a:r>
                      <a:endParaRPr lang="ru-RU" sz="1800" dirty="0">
                        <a:solidFill>
                          <a:srgbClr val="000000"/>
                        </a:solidFill>
                        <a:effectLst/>
                        <a:latin typeface="Microsoft Sans Serif" panose="020B0604020202020204" pitchFamily="34" charset="0"/>
                        <a:ea typeface="Microsoft Sans Serif"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lumMod val="5000"/>
                            <a:lumOff val="95000"/>
                          </a:schemeClr>
                        </a:gs>
                        <a:gs pos="49000">
                          <a:schemeClr val="accent1">
                            <a:lumMod val="45000"/>
                            <a:lumOff val="55000"/>
                          </a:schemeClr>
                        </a:gs>
                        <a:gs pos="50000">
                          <a:schemeClr val="accent1">
                            <a:lumMod val="45000"/>
                            <a:lumOff val="55000"/>
                          </a:schemeClr>
                        </a:gs>
                        <a:gs pos="100000">
                          <a:schemeClr val="accent1">
                            <a:lumMod val="30000"/>
                            <a:lumOff val="70000"/>
                          </a:schemeClr>
                        </a:gs>
                      </a:gsLst>
                      <a:lin ang="5400000" scaled="1"/>
                    </a:gradFill>
                  </a:tcPr>
                </a:tc>
                <a:tc>
                  <a:txBody>
                    <a:bodyPr/>
                    <a:lstStyle/>
                    <a:p>
                      <a:pPr algn="ctr"/>
                      <a:r>
                        <a:rPr lang="ru-RU" sz="1800" u="none" strike="noStrike" spc="0" dirty="0">
                          <a:effectLst/>
                        </a:rPr>
                        <a:t>Б</a:t>
                      </a:r>
                      <a:endParaRPr lang="ru-RU" sz="1800" dirty="0">
                        <a:solidFill>
                          <a:srgbClr val="000000"/>
                        </a:solidFill>
                        <a:effectLst/>
                        <a:latin typeface="Microsoft Sans Serif" panose="020B0604020202020204" pitchFamily="34" charset="0"/>
                        <a:ea typeface="Microsoft Sans Serif"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lumMod val="5000"/>
                            <a:lumOff val="95000"/>
                          </a:schemeClr>
                        </a:gs>
                        <a:gs pos="49000">
                          <a:schemeClr val="accent1">
                            <a:lumMod val="45000"/>
                            <a:lumOff val="55000"/>
                          </a:schemeClr>
                        </a:gs>
                        <a:gs pos="50000">
                          <a:schemeClr val="accent1">
                            <a:lumMod val="45000"/>
                            <a:lumOff val="55000"/>
                          </a:schemeClr>
                        </a:gs>
                        <a:gs pos="100000">
                          <a:schemeClr val="accent1">
                            <a:lumMod val="30000"/>
                            <a:lumOff val="70000"/>
                          </a:schemeClr>
                        </a:gs>
                      </a:gsLst>
                      <a:lin ang="5400000" scaled="1"/>
                    </a:gradFill>
                  </a:tcPr>
                </a:tc>
                <a:tc>
                  <a:txBody>
                    <a:bodyPr/>
                    <a:lstStyle/>
                    <a:p>
                      <a:pPr algn="ctr"/>
                      <a:r>
                        <a:rPr lang="ru-RU" sz="1800" u="none" strike="noStrike" spc="0" dirty="0">
                          <a:effectLst/>
                        </a:rPr>
                        <a:t>Б</a:t>
                      </a:r>
                      <a:endParaRPr lang="ru-RU" sz="1800" dirty="0">
                        <a:solidFill>
                          <a:srgbClr val="000000"/>
                        </a:solidFill>
                        <a:effectLst/>
                        <a:latin typeface="Microsoft Sans Serif" panose="020B0604020202020204" pitchFamily="34" charset="0"/>
                        <a:ea typeface="Microsoft Sans Serif"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lumMod val="5000"/>
                            <a:lumOff val="95000"/>
                          </a:schemeClr>
                        </a:gs>
                        <a:gs pos="49000">
                          <a:schemeClr val="accent1">
                            <a:lumMod val="45000"/>
                            <a:lumOff val="55000"/>
                          </a:schemeClr>
                        </a:gs>
                        <a:gs pos="50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068342113"/>
                  </a:ext>
                </a:extLst>
              </a:tr>
              <a:tr h="302198">
                <a:tc>
                  <a:txBody>
                    <a:bodyPr/>
                    <a:lstStyle/>
                    <a:p>
                      <a:pPr algn="ctr"/>
                      <a:r>
                        <a:rPr lang="ru-RU" sz="1800" b="1" u="none" strike="noStrike" spc="0" dirty="0">
                          <a:effectLst/>
                        </a:rPr>
                        <a:t>В</a:t>
                      </a:r>
                      <a:endParaRPr lang="ru-RU" sz="1800" b="1" dirty="0">
                        <a:solidFill>
                          <a:srgbClr val="000000"/>
                        </a:solidFill>
                        <a:effectLst/>
                        <a:latin typeface="Microsoft Sans Serif" panose="020B0604020202020204" pitchFamily="34" charset="0"/>
                        <a:ea typeface="Microsoft Sans Serif"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lumMod val="5000"/>
                            <a:lumOff val="95000"/>
                          </a:schemeClr>
                        </a:gs>
                        <a:gs pos="49000">
                          <a:schemeClr val="accent1">
                            <a:lumMod val="45000"/>
                            <a:lumOff val="55000"/>
                          </a:schemeClr>
                        </a:gs>
                        <a:gs pos="50000">
                          <a:schemeClr val="accent1">
                            <a:lumMod val="45000"/>
                            <a:lumOff val="55000"/>
                          </a:schemeClr>
                        </a:gs>
                        <a:gs pos="100000">
                          <a:schemeClr val="accent1">
                            <a:lumMod val="30000"/>
                            <a:lumOff val="70000"/>
                          </a:schemeClr>
                        </a:gs>
                      </a:gsLst>
                      <a:lin ang="5400000" scaled="1"/>
                    </a:gradFill>
                  </a:tcPr>
                </a:tc>
                <a:tc>
                  <a:txBody>
                    <a:bodyPr/>
                    <a:lstStyle/>
                    <a:p>
                      <a:pPr algn="ctr"/>
                      <a:r>
                        <a:rPr lang="ru-RU" sz="1800" u="none" strike="noStrike" spc="0">
                          <a:effectLst/>
                        </a:rPr>
                        <a:t>А</a:t>
                      </a:r>
                      <a:endParaRPr lang="ru-RU" sz="1800">
                        <a:solidFill>
                          <a:srgbClr val="000000"/>
                        </a:solidFill>
                        <a:effectLst/>
                        <a:latin typeface="Microsoft Sans Serif" panose="020B0604020202020204" pitchFamily="34" charset="0"/>
                        <a:ea typeface="Microsoft Sans Serif"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lumMod val="5000"/>
                            <a:lumOff val="95000"/>
                          </a:schemeClr>
                        </a:gs>
                        <a:gs pos="49000">
                          <a:schemeClr val="accent1">
                            <a:lumMod val="45000"/>
                            <a:lumOff val="55000"/>
                          </a:schemeClr>
                        </a:gs>
                        <a:gs pos="50000">
                          <a:schemeClr val="accent1">
                            <a:lumMod val="45000"/>
                            <a:lumOff val="55000"/>
                          </a:schemeClr>
                        </a:gs>
                        <a:gs pos="100000">
                          <a:schemeClr val="accent1">
                            <a:lumMod val="30000"/>
                            <a:lumOff val="70000"/>
                          </a:schemeClr>
                        </a:gs>
                      </a:gsLst>
                      <a:lin ang="5400000" scaled="1"/>
                    </a:gradFill>
                  </a:tcPr>
                </a:tc>
                <a:tc>
                  <a:txBody>
                    <a:bodyPr/>
                    <a:lstStyle/>
                    <a:p>
                      <a:pPr algn="ctr"/>
                      <a:r>
                        <a:rPr lang="ru-RU" sz="1800" u="none" strike="noStrike" spc="0" dirty="0">
                          <a:effectLst/>
                        </a:rPr>
                        <a:t>Б</a:t>
                      </a:r>
                      <a:endParaRPr lang="ru-RU" sz="1800" dirty="0">
                        <a:solidFill>
                          <a:srgbClr val="000000"/>
                        </a:solidFill>
                        <a:effectLst/>
                        <a:latin typeface="Microsoft Sans Serif" panose="020B0604020202020204" pitchFamily="34" charset="0"/>
                        <a:ea typeface="Microsoft Sans Serif"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lumMod val="5000"/>
                            <a:lumOff val="95000"/>
                          </a:schemeClr>
                        </a:gs>
                        <a:gs pos="49000">
                          <a:schemeClr val="accent1">
                            <a:lumMod val="45000"/>
                            <a:lumOff val="55000"/>
                          </a:schemeClr>
                        </a:gs>
                        <a:gs pos="50000">
                          <a:schemeClr val="accent1">
                            <a:lumMod val="45000"/>
                            <a:lumOff val="55000"/>
                          </a:schemeClr>
                        </a:gs>
                        <a:gs pos="100000">
                          <a:schemeClr val="accent1">
                            <a:lumMod val="30000"/>
                            <a:lumOff val="70000"/>
                          </a:schemeClr>
                        </a:gs>
                      </a:gsLst>
                      <a:lin ang="5400000" scaled="1"/>
                    </a:gradFill>
                  </a:tcPr>
                </a:tc>
                <a:tc>
                  <a:txBody>
                    <a:bodyPr/>
                    <a:lstStyle/>
                    <a:p>
                      <a:pPr algn="ctr"/>
                      <a:r>
                        <a:rPr lang="ru-RU" sz="1800" u="none" strike="noStrike" spc="0" dirty="0">
                          <a:effectLst/>
                        </a:rPr>
                        <a:t>В</a:t>
                      </a:r>
                      <a:endParaRPr lang="ru-RU" sz="1800" dirty="0">
                        <a:solidFill>
                          <a:srgbClr val="000000"/>
                        </a:solidFill>
                        <a:effectLst/>
                        <a:latin typeface="Microsoft Sans Serif" panose="020B0604020202020204" pitchFamily="34" charset="0"/>
                        <a:ea typeface="Microsoft Sans Serif"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lumMod val="5000"/>
                            <a:lumOff val="95000"/>
                          </a:schemeClr>
                        </a:gs>
                        <a:gs pos="49000">
                          <a:schemeClr val="accent1">
                            <a:lumMod val="45000"/>
                            <a:lumOff val="55000"/>
                          </a:schemeClr>
                        </a:gs>
                        <a:gs pos="50000">
                          <a:schemeClr val="accent1">
                            <a:lumMod val="45000"/>
                            <a:lumOff val="55000"/>
                          </a:schemeClr>
                        </a:gs>
                        <a:gs pos="100000">
                          <a:schemeClr val="accent1">
                            <a:lumMod val="30000"/>
                            <a:lumOff val="70000"/>
                          </a:schemeClr>
                        </a:gs>
                      </a:gsLst>
                      <a:lin ang="5400000" scaled="1"/>
                    </a:gradFill>
                  </a:tcPr>
                </a:tc>
                <a:tc>
                  <a:txBody>
                    <a:bodyPr/>
                    <a:lstStyle/>
                    <a:p>
                      <a:pPr algn="ctr"/>
                      <a:r>
                        <a:rPr lang="ru-RU" sz="1800" u="none" strike="noStrike" spc="0" dirty="0">
                          <a:effectLst/>
                        </a:rPr>
                        <a:t>В</a:t>
                      </a:r>
                      <a:endParaRPr lang="ru-RU" sz="1800" dirty="0">
                        <a:solidFill>
                          <a:srgbClr val="000000"/>
                        </a:solidFill>
                        <a:effectLst/>
                        <a:latin typeface="Microsoft Sans Serif" panose="020B0604020202020204" pitchFamily="34" charset="0"/>
                        <a:ea typeface="Microsoft Sans Serif"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lumMod val="5000"/>
                            <a:lumOff val="95000"/>
                          </a:schemeClr>
                        </a:gs>
                        <a:gs pos="49000">
                          <a:schemeClr val="accent1">
                            <a:lumMod val="45000"/>
                            <a:lumOff val="55000"/>
                          </a:schemeClr>
                        </a:gs>
                        <a:gs pos="50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576177980"/>
                  </a:ext>
                </a:extLst>
              </a:tr>
              <a:tr h="302198">
                <a:tc>
                  <a:txBody>
                    <a:bodyPr/>
                    <a:lstStyle/>
                    <a:p>
                      <a:pPr algn="ctr"/>
                      <a:r>
                        <a:rPr lang="ru-RU" sz="1800" b="1" u="none" strike="noStrike" spc="0" dirty="0">
                          <a:effectLst/>
                        </a:rPr>
                        <a:t>Г</a:t>
                      </a:r>
                      <a:endParaRPr lang="ru-RU" sz="1800" b="1" dirty="0">
                        <a:solidFill>
                          <a:srgbClr val="000000"/>
                        </a:solidFill>
                        <a:effectLst/>
                        <a:latin typeface="Microsoft Sans Serif" panose="020B0604020202020204" pitchFamily="34" charset="0"/>
                        <a:ea typeface="Microsoft Sans Serif" panose="020B0604020202020204" pitchFamily="34"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lumMod val="5000"/>
                            <a:lumOff val="95000"/>
                          </a:schemeClr>
                        </a:gs>
                        <a:gs pos="49000">
                          <a:schemeClr val="accent1">
                            <a:lumMod val="45000"/>
                            <a:lumOff val="55000"/>
                          </a:schemeClr>
                        </a:gs>
                        <a:gs pos="50000">
                          <a:schemeClr val="accent1">
                            <a:lumMod val="45000"/>
                            <a:lumOff val="55000"/>
                          </a:schemeClr>
                        </a:gs>
                        <a:gs pos="100000">
                          <a:schemeClr val="accent1">
                            <a:lumMod val="30000"/>
                            <a:lumOff val="70000"/>
                          </a:schemeClr>
                        </a:gs>
                      </a:gsLst>
                      <a:lin ang="5400000" scaled="1"/>
                    </a:gradFill>
                  </a:tcPr>
                </a:tc>
                <a:tc>
                  <a:txBody>
                    <a:bodyPr/>
                    <a:lstStyle/>
                    <a:p>
                      <a:pPr algn="ctr"/>
                      <a:r>
                        <a:rPr lang="ru-RU" sz="1800" u="none" strike="noStrike" spc="0" dirty="0">
                          <a:effectLst/>
                        </a:rPr>
                        <a:t>А</a:t>
                      </a:r>
                      <a:endParaRPr lang="ru-RU" sz="1800" dirty="0">
                        <a:solidFill>
                          <a:srgbClr val="000000"/>
                        </a:solidFill>
                        <a:effectLst/>
                        <a:latin typeface="Microsoft Sans Serif" panose="020B0604020202020204" pitchFamily="34" charset="0"/>
                        <a:ea typeface="Microsoft Sans Serif" panose="020B0604020202020204" pitchFamily="34"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lumMod val="5000"/>
                            <a:lumOff val="95000"/>
                          </a:schemeClr>
                        </a:gs>
                        <a:gs pos="49000">
                          <a:schemeClr val="accent1">
                            <a:lumMod val="45000"/>
                            <a:lumOff val="55000"/>
                          </a:schemeClr>
                        </a:gs>
                        <a:gs pos="50000">
                          <a:schemeClr val="accent1">
                            <a:lumMod val="45000"/>
                            <a:lumOff val="55000"/>
                          </a:schemeClr>
                        </a:gs>
                        <a:gs pos="100000">
                          <a:schemeClr val="accent1">
                            <a:lumMod val="30000"/>
                            <a:lumOff val="70000"/>
                          </a:schemeClr>
                        </a:gs>
                      </a:gsLst>
                      <a:lin ang="5400000" scaled="1"/>
                    </a:gradFill>
                  </a:tcPr>
                </a:tc>
                <a:tc>
                  <a:txBody>
                    <a:bodyPr/>
                    <a:lstStyle/>
                    <a:p>
                      <a:pPr algn="ctr"/>
                      <a:r>
                        <a:rPr lang="ru-RU" sz="1800" u="none" strike="noStrike" spc="0">
                          <a:effectLst/>
                        </a:rPr>
                        <a:t>Б</a:t>
                      </a:r>
                      <a:endParaRPr lang="ru-RU" sz="1800">
                        <a:solidFill>
                          <a:srgbClr val="000000"/>
                        </a:solidFill>
                        <a:effectLst/>
                        <a:latin typeface="Microsoft Sans Serif" panose="020B0604020202020204" pitchFamily="34" charset="0"/>
                        <a:ea typeface="Microsoft Sans Serif" panose="020B0604020202020204" pitchFamily="34"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lumMod val="5000"/>
                            <a:lumOff val="95000"/>
                          </a:schemeClr>
                        </a:gs>
                        <a:gs pos="49000">
                          <a:schemeClr val="accent1">
                            <a:lumMod val="45000"/>
                            <a:lumOff val="55000"/>
                          </a:schemeClr>
                        </a:gs>
                        <a:gs pos="50000">
                          <a:schemeClr val="accent1">
                            <a:lumMod val="45000"/>
                            <a:lumOff val="55000"/>
                          </a:schemeClr>
                        </a:gs>
                        <a:gs pos="100000">
                          <a:schemeClr val="accent1">
                            <a:lumMod val="30000"/>
                            <a:lumOff val="70000"/>
                          </a:schemeClr>
                        </a:gs>
                      </a:gsLst>
                      <a:lin ang="5400000" scaled="1"/>
                    </a:gradFill>
                  </a:tcPr>
                </a:tc>
                <a:tc>
                  <a:txBody>
                    <a:bodyPr/>
                    <a:lstStyle/>
                    <a:p>
                      <a:pPr algn="ctr"/>
                      <a:r>
                        <a:rPr lang="ru-RU" sz="1800" u="none" strike="noStrike" spc="0">
                          <a:effectLst/>
                        </a:rPr>
                        <a:t>В</a:t>
                      </a:r>
                      <a:endParaRPr lang="ru-RU" sz="1800">
                        <a:solidFill>
                          <a:srgbClr val="000000"/>
                        </a:solidFill>
                        <a:effectLst/>
                        <a:latin typeface="Microsoft Sans Serif" panose="020B0604020202020204" pitchFamily="34" charset="0"/>
                        <a:ea typeface="Microsoft Sans Serif" panose="020B0604020202020204" pitchFamily="34"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lumMod val="5000"/>
                            <a:lumOff val="95000"/>
                          </a:schemeClr>
                        </a:gs>
                        <a:gs pos="49000">
                          <a:schemeClr val="accent1">
                            <a:lumMod val="45000"/>
                            <a:lumOff val="55000"/>
                          </a:schemeClr>
                        </a:gs>
                        <a:gs pos="50000">
                          <a:schemeClr val="accent1">
                            <a:lumMod val="45000"/>
                            <a:lumOff val="55000"/>
                          </a:schemeClr>
                        </a:gs>
                        <a:gs pos="100000">
                          <a:schemeClr val="accent1">
                            <a:lumMod val="30000"/>
                            <a:lumOff val="70000"/>
                          </a:schemeClr>
                        </a:gs>
                      </a:gsLst>
                      <a:lin ang="5400000" scaled="1"/>
                    </a:gradFill>
                  </a:tcPr>
                </a:tc>
                <a:tc>
                  <a:txBody>
                    <a:bodyPr/>
                    <a:lstStyle/>
                    <a:p>
                      <a:pPr algn="ctr"/>
                      <a:r>
                        <a:rPr lang="ru-RU" sz="1800" u="none" strike="noStrike" spc="0" dirty="0">
                          <a:effectLst/>
                        </a:rPr>
                        <a:t>Г</a:t>
                      </a:r>
                      <a:endParaRPr lang="ru-RU" sz="1800" dirty="0">
                        <a:solidFill>
                          <a:srgbClr val="000000"/>
                        </a:solidFill>
                        <a:effectLst/>
                        <a:latin typeface="Microsoft Sans Serif" panose="020B0604020202020204" pitchFamily="34" charset="0"/>
                        <a:ea typeface="Microsoft Sans Serif" panose="020B0604020202020204" pitchFamily="34"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lumMod val="5000"/>
                            <a:lumOff val="95000"/>
                          </a:schemeClr>
                        </a:gs>
                        <a:gs pos="49000">
                          <a:schemeClr val="accent1">
                            <a:lumMod val="45000"/>
                            <a:lumOff val="55000"/>
                          </a:schemeClr>
                        </a:gs>
                        <a:gs pos="50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723578987"/>
                  </a:ext>
                </a:extLst>
              </a:tr>
            </a:tbl>
          </a:graphicData>
        </a:graphic>
      </p:graphicFrame>
      <p:sp>
        <p:nvSpPr>
          <p:cNvPr id="2" name="Прямоугольник 1"/>
          <p:cNvSpPr/>
          <p:nvPr/>
        </p:nvSpPr>
        <p:spPr>
          <a:xfrm>
            <a:off x="1075127" y="5771397"/>
            <a:ext cx="8988862" cy="1015663"/>
          </a:xfrm>
          <a:prstGeom prst="rect">
            <a:avLst/>
          </a:prstGeom>
        </p:spPr>
        <p:txBody>
          <a:bodyPr wrap="square">
            <a:spAutoFit/>
          </a:bodyPr>
          <a:lstStyle/>
          <a:p>
            <a:pPr indent="355600" algn="just">
              <a:spcBef>
                <a:spcPts val="300"/>
              </a:spcBef>
              <a:buClr>
                <a:schemeClr val="accent1"/>
              </a:buClr>
              <a:defRPr/>
            </a:pPr>
            <a:r>
              <a:rPr lang="ru-RU" sz="2000" b="1" dirty="0">
                <a:solidFill>
                  <a:srgbClr val="002060"/>
                </a:solidFill>
              </a:rPr>
              <a:t>Руководитель организации</a:t>
            </a:r>
            <a:r>
              <a:rPr lang="ru-RU" sz="2000" dirty="0">
                <a:solidFill>
                  <a:srgbClr val="404040"/>
                </a:solidFill>
              </a:rPr>
              <a:t>, ответственной за физическую за­щиту, или лицо, им уполномоченное </a:t>
            </a:r>
            <a:r>
              <a:rPr lang="ru-RU" sz="2000" b="1" dirty="0" smtClean="0">
                <a:solidFill>
                  <a:srgbClr val="404040"/>
                </a:solidFill>
              </a:rPr>
              <a:t>должен </a:t>
            </a:r>
            <a:r>
              <a:rPr lang="ru-RU" sz="2000" b="1" dirty="0">
                <a:solidFill>
                  <a:srgbClr val="404040"/>
                </a:solidFill>
              </a:rPr>
              <a:t>утвердить документы по физической защите </a:t>
            </a:r>
            <a:r>
              <a:rPr lang="ru-RU" sz="2000" dirty="0">
                <a:solidFill>
                  <a:srgbClr val="404040"/>
                </a:solidFill>
              </a:rPr>
              <a:t>в зависимо­сти от установленного уровня физической защиты</a:t>
            </a:r>
          </a:p>
        </p:txBody>
      </p:sp>
    </p:spTree>
    <p:extLst>
      <p:ext uri="{BB962C8B-B14F-4D97-AF65-F5344CB8AC3E}">
        <p14:creationId xmlns:p14="http://schemas.microsoft.com/office/powerpoint/2010/main" val="3679275544"/>
      </p:ext>
    </p:extLst>
  </p:cSld>
  <p:clrMapOvr>
    <a:masterClrMapping/>
  </p:clrMapOvr>
  <p:transition spd="slow">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F19C714-7429-4BBF-A683-70C8941E4D51}"/>
              </a:ext>
            </a:extLst>
          </p:cNvPr>
          <p:cNvSpPr>
            <a:spLocks noGrp="1"/>
          </p:cNvSpPr>
          <p:nvPr>
            <p:ph type="title"/>
          </p:nvPr>
        </p:nvSpPr>
        <p:spPr>
          <a:xfrm>
            <a:off x="1055440" y="-82019"/>
            <a:ext cx="10769600" cy="826861"/>
          </a:xfrm>
        </p:spPr>
        <p:txBody>
          <a:bodyPr>
            <a:normAutofit/>
          </a:bodyPr>
          <a:lstStyle/>
          <a:p>
            <a:pPr algn="ctr"/>
            <a:r>
              <a:rPr lang="ru-RU" sz="1800" b="1" dirty="0"/>
              <a:t>ДОКУМЕНТЫ ПО ФИЗИЧЕСКОЙ ЗАЩИТЕ, </a:t>
            </a:r>
            <a:br>
              <a:rPr lang="ru-RU" sz="1800" b="1" dirty="0"/>
            </a:br>
            <a:r>
              <a:rPr lang="ru-RU" sz="1800" b="1" dirty="0"/>
              <a:t>подлежащие утверждению и введению в действие в организации, ответственной за физическую защиту</a:t>
            </a:r>
          </a:p>
        </p:txBody>
      </p:sp>
      <p:graphicFrame>
        <p:nvGraphicFramePr>
          <p:cNvPr id="4" name="Таблица 3">
            <a:extLst>
              <a:ext uri="{FF2B5EF4-FFF2-40B4-BE49-F238E27FC236}">
                <a16:creationId xmlns:a16="http://schemas.microsoft.com/office/drawing/2014/main" id="{8F78381E-CF0A-4149-9DCE-C84FEB96D272}"/>
              </a:ext>
            </a:extLst>
          </p:cNvPr>
          <p:cNvGraphicFramePr>
            <a:graphicFrameLocks noGrp="1"/>
          </p:cNvGraphicFramePr>
          <p:nvPr>
            <p:extLst>
              <p:ext uri="{D42A27DB-BD31-4B8C-83A1-F6EECF244321}">
                <p14:modId xmlns:p14="http://schemas.microsoft.com/office/powerpoint/2010/main" val="3168896180"/>
              </p:ext>
            </p:extLst>
          </p:nvPr>
        </p:nvGraphicFramePr>
        <p:xfrm>
          <a:off x="831200" y="744842"/>
          <a:ext cx="11218080" cy="6068014"/>
        </p:xfrm>
        <a:graphic>
          <a:graphicData uri="http://schemas.openxmlformats.org/drawingml/2006/table">
            <a:tbl>
              <a:tblPr>
                <a:tableStyleId>{5C22544A-7EE6-4342-B048-85BDC9FD1C3A}</a:tableStyleId>
              </a:tblPr>
              <a:tblGrid>
                <a:gridCol w="424478">
                  <a:extLst>
                    <a:ext uri="{9D8B030D-6E8A-4147-A177-3AD203B41FA5}">
                      <a16:colId xmlns:a16="http://schemas.microsoft.com/office/drawing/2014/main" val="3815516512"/>
                    </a:ext>
                  </a:extLst>
                </a:gridCol>
                <a:gridCol w="9107221">
                  <a:extLst>
                    <a:ext uri="{9D8B030D-6E8A-4147-A177-3AD203B41FA5}">
                      <a16:colId xmlns:a16="http://schemas.microsoft.com/office/drawing/2014/main" val="3405784631"/>
                    </a:ext>
                  </a:extLst>
                </a:gridCol>
                <a:gridCol w="439925">
                  <a:extLst>
                    <a:ext uri="{9D8B030D-6E8A-4147-A177-3AD203B41FA5}">
                      <a16:colId xmlns:a16="http://schemas.microsoft.com/office/drawing/2014/main" val="124686490"/>
                    </a:ext>
                  </a:extLst>
                </a:gridCol>
                <a:gridCol w="366604">
                  <a:extLst>
                    <a:ext uri="{9D8B030D-6E8A-4147-A177-3AD203B41FA5}">
                      <a16:colId xmlns:a16="http://schemas.microsoft.com/office/drawing/2014/main" val="3983258547"/>
                    </a:ext>
                  </a:extLst>
                </a:gridCol>
                <a:gridCol w="439925">
                  <a:extLst>
                    <a:ext uri="{9D8B030D-6E8A-4147-A177-3AD203B41FA5}">
                      <a16:colId xmlns:a16="http://schemas.microsoft.com/office/drawing/2014/main" val="136982412"/>
                    </a:ext>
                  </a:extLst>
                </a:gridCol>
                <a:gridCol w="439927">
                  <a:extLst>
                    <a:ext uri="{9D8B030D-6E8A-4147-A177-3AD203B41FA5}">
                      <a16:colId xmlns:a16="http://schemas.microsoft.com/office/drawing/2014/main" val="2104754814"/>
                    </a:ext>
                  </a:extLst>
                </a:gridCol>
              </a:tblGrid>
              <a:tr h="353298">
                <a:tc rowSpan="2">
                  <a:txBody>
                    <a:bodyPr/>
                    <a:lstStyle/>
                    <a:p>
                      <a:pPr marL="165100"/>
                      <a:r>
                        <a:rPr lang="ru-RU" sz="1200" b="1" u="none" strike="noStrike" spc="0" dirty="0">
                          <a:effectLst/>
                        </a:rPr>
                        <a:t>№</a:t>
                      </a:r>
                      <a:endParaRPr lang="ru-RU" sz="1200" b="1" dirty="0">
                        <a:effectLst/>
                      </a:endParaRPr>
                    </a:p>
                    <a:p>
                      <a:pPr marL="101600"/>
                      <a:r>
                        <a:rPr lang="ru-RU" sz="1200" b="1" u="none" strike="noStrike" spc="0" dirty="0">
                          <a:effectLst/>
                        </a:rPr>
                        <a:t>п/п</a:t>
                      </a:r>
                      <a:endParaRPr lang="ru-RU" sz="1200" b="1" dirty="0">
                        <a:solidFill>
                          <a:srgbClr val="000000"/>
                        </a:solidFill>
                        <a:effectLst/>
                        <a:latin typeface="Microsoft Sans Serif" panose="020B0604020202020204" pitchFamily="34" charset="0"/>
                        <a:ea typeface="Microsoft Sans Serif" panose="020B0604020202020204" pitchFamily="34" charset="0"/>
                      </a:endParaRPr>
                    </a:p>
                  </a:txBody>
                  <a:tcPr marL="5276" marR="52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ru-RU" sz="1600" b="1" u="none" strike="noStrike" spc="0" dirty="0">
                          <a:effectLst/>
                        </a:rPr>
                        <a:t>Наименование документа</a:t>
                      </a:r>
                      <a:endParaRPr lang="ru-RU" sz="1600" b="1" dirty="0">
                        <a:solidFill>
                          <a:srgbClr val="000000"/>
                        </a:solidFill>
                        <a:effectLst/>
                        <a:latin typeface="Microsoft Sans Serif" panose="020B0604020202020204" pitchFamily="34" charset="0"/>
                        <a:ea typeface="Microsoft Sans Serif" panose="020B0604020202020204" pitchFamily="34" charset="0"/>
                      </a:endParaRPr>
                    </a:p>
                  </a:txBody>
                  <a:tcPr marL="5276" marR="52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r>
                        <a:rPr lang="ru-RU" sz="1200" b="1" u="none" strike="noStrike" spc="0" dirty="0">
                          <a:effectLst/>
                        </a:rPr>
                        <a:t>Уровень физической защиты</a:t>
                      </a:r>
                      <a:endParaRPr lang="ru-RU" sz="1200" b="1" dirty="0">
                        <a:solidFill>
                          <a:srgbClr val="000000"/>
                        </a:solidFill>
                        <a:effectLst/>
                        <a:latin typeface="Microsoft Sans Serif" panose="020B0604020202020204" pitchFamily="34" charset="0"/>
                        <a:ea typeface="Microsoft Sans Serif" panose="020B0604020202020204" pitchFamily="34" charset="0"/>
                      </a:endParaRPr>
                    </a:p>
                  </a:txBody>
                  <a:tcPr marL="5276" marR="527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403287524"/>
                  </a:ext>
                </a:extLst>
              </a:tr>
              <a:tr h="176649">
                <a:tc vMerge="1">
                  <a:txBody>
                    <a:bodyPr/>
                    <a:lstStyle/>
                    <a:p>
                      <a:endParaRPr lang="ru-RU"/>
                    </a:p>
                  </a:txBody>
                  <a:tcPr/>
                </a:tc>
                <a:tc vMerge="1">
                  <a:txBody>
                    <a:bodyPr/>
                    <a:lstStyle/>
                    <a:p>
                      <a:endParaRPr lang="ru-RU"/>
                    </a:p>
                  </a:txBody>
                  <a:tcPr/>
                </a:tc>
                <a:tc>
                  <a:txBody>
                    <a:bodyPr/>
                    <a:lstStyle/>
                    <a:p>
                      <a:pPr marL="165100"/>
                      <a:r>
                        <a:rPr lang="ru-RU" sz="1600" b="1" u="none" strike="noStrike" spc="0" dirty="0">
                          <a:effectLst/>
                          <a:latin typeface="+mn-lt"/>
                        </a:rPr>
                        <a:t>А</a:t>
                      </a:r>
                      <a:endParaRPr lang="ru-RU" sz="1600" b="1" dirty="0">
                        <a:solidFill>
                          <a:srgbClr val="000000"/>
                        </a:solidFill>
                        <a:effectLst/>
                        <a:latin typeface="+mn-lt"/>
                        <a:ea typeface="Microsoft Sans Serif" panose="020B0604020202020204" pitchFamily="34" charset="0"/>
                      </a:endParaRPr>
                    </a:p>
                  </a:txBody>
                  <a:tcPr marL="5276" marR="527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7000"/>
                      <a:r>
                        <a:rPr lang="ru-RU" sz="1600" b="1" u="none" strike="noStrike" spc="0">
                          <a:effectLst/>
                          <a:latin typeface="+mn-lt"/>
                        </a:rPr>
                        <a:t>Б</a:t>
                      </a:r>
                      <a:endParaRPr lang="ru-RU" sz="1600" b="1">
                        <a:solidFill>
                          <a:srgbClr val="000000"/>
                        </a:solidFill>
                        <a:effectLst/>
                        <a:latin typeface="+mn-lt"/>
                        <a:ea typeface="Microsoft Sans Serif" panose="020B0604020202020204" pitchFamily="34" charset="0"/>
                      </a:endParaRPr>
                    </a:p>
                  </a:txBody>
                  <a:tcPr marL="5276" marR="527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a:r>
                        <a:rPr lang="ru-RU" sz="1600" b="1" u="none" strike="noStrike" spc="0">
                          <a:effectLst/>
                          <a:latin typeface="+mn-lt"/>
                        </a:rPr>
                        <a:t>В</a:t>
                      </a:r>
                      <a:endParaRPr lang="ru-RU" sz="1600" b="1">
                        <a:solidFill>
                          <a:srgbClr val="000000"/>
                        </a:solidFill>
                        <a:effectLst/>
                        <a:latin typeface="+mn-lt"/>
                        <a:ea typeface="Microsoft Sans Serif" panose="020B0604020202020204" pitchFamily="34" charset="0"/>
                      </a:endParaRPr>
                    </a:p>
                  </a:txBody>
                  <a:tcPr marL="5276" marR="527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4300"/>
                      <a:r>
                        <a:rPr lang="ru-RU" sz="1600" b="1" u="none" strike="noStrike" spc="0" dirty="0">
                          <a:effectLst/>
                          <a:latin typeface="+mn-lt"/>
                        </a:rPr>
                        <a:t>Г</a:t>
                      </a:r>
                      <a:endParaRPr lang="ru-RU" sz="1600" b="1" dirty="0">
                        <a:solidFill>
                          <a:srgbClr val="000000"/>
                        </a:solidFill>
                        <a:effectLst/>
                        <a:latin typeface="+mn-lt"/>
                        <a:ea typeface="Microsoft Sans Serif" panose="020B0604020202020204" pitchFamily="34" charset="0"/>
                      </a:endParaRPr>
                    </a:p>
                  </a:txBody>
                  <a:tcPr marL="5276" marR="527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1782782"/>
                  </a:ext>
                </a:extLst>
              </a:tr>
              <a:tr h="556915">
                <a:tc>
                  <a:txBody>
                    <a:bodyPr/>
                    <a:lstStyle/>
                    <a:p>
                      <a:pPr marL="165100"/>
                      <a:r>
                        <a:rPr lang="ru-RU" sz="1600" u="none" strike="noStrike" spc="0" dirty="0">
                          <a:effectLst/>
                        </a:rPr>
                        <a:t>1</a:t>
                      </a:r>
                      <a:endParaRPr lang="ru-RU" sz="1600" dirty="0">
                        <a:solidFill>
                          <a:srgbClr val="000000"/>
                        </a:solidFill>
                        <a:effectLst/>
                        <a:latin typeface="Microsoft Sans Serif" panose="020B0604020202020204" pitchFamily="34" charset="0"/>
                        <a:ea typeface="Microsoft Sans Serif" panose="020B0604020202020204" pitchFamily="34" charset="0"/>
                      </a:endParaRPr>
                    </a:p>
                  </a:txBody>
                  <a:tcPr marL="5276" marR="52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31000">
                          <a:schemeClr val="accent1">
                            <a:lumMod val="40000"/>
                            <a:lumOff val="60000"/>
                          </a:schemeClr>
                        </a:gs>
                        <a:gs pos="49000">
                          <a:schemeClr val="accent1">
                            <a:lumMod val="45000"/>
                            <a:lumOff val="55000"/>
                          </a:schemeClr>
                        </a:gs>
                        <a:gs pos="50000">
                          <a:schemeClr val="accent1">
                            <a:lumMod val="45000"/>
                            <a:lumOff val="55000"/>
                          </a:schemeClr>
                        </a:gs>
                        <a:gs pos="75000">
                          <a:schemeClr val="accent1">
                            <a:lumMod val="30000"/>
                            <a:lumOff val="70000"/>
                          </a:schemeClr>
                        </a:gs>
                      </a:gsLst>
                      <a:lin ang="5400000" scaled="1"/>
                    </a:gradFill>
                  </a:tcPr>
                </a:tc>
                <a:tc>
                  <a:txBody>
                    <a:bodyPr/>
                    <a:lstStyle/>
                    <a:p>
                      <a:pPr indent="241300" algn="just"/>
                      <a:r>
                        <a:rPr lang="ru-RU" sz="1600" b="1" u="none" strike="noStrike" spc="0" dirty="0">
                          <a:effectLst/>
                          <a:latin typeface="+mj-lt"/>
                        </a:rPr>
                        <a:t>Документ, определяющий лиц, ответственных за физическую защиту РВ, ЯМ</a:t>
                      </a:r>
                      <a:r>
                        <a:rPr lang="ru-RU" sz="1600" u="none" strike="noStrike" spc="0" dirty="0">
                          <a:effectLst/>
                          <a:latin typeface="+mj-lt"/>
                        </a:rPr>
                        <a:t>, подлежащих учету в СГУК РВ и РАО, при их транспортировании.</a:t>
                      </a:r>
                      <a:endParaRPr lang="ru-RU" sz="1600" dirty="0">
                        <a:solidFill>
                          <a:srgbClr val="000000"/>
                        </a:solidFill>
                        <a:effectLst/>
                        <a:latin typeface="+mj-lt"/>
                        <a:ea typeface="Microsoft Sans Serif" panose="020B0604020202020204" pitchFamily="34" charset="0"/>
                      </a:endParaRPr>
                    </a:p>
                  </a:txBody>
                  <a:tcPr marL="5276" marR="5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31000">
                          <a:schemeClr val="accent1">
                            <a:lumMod val="40000"/>
                            <a:lumOff val="60000"/>
                          </a:schemeClr>
                        </a:gs>
                        <a:gs pos="49000">
                          <a:schemeClr val="accent1">
                            <a:lumMod val="45000"/>
                            <a:lumOff val="55000"/>
                          </a:schemeClr>
                        </a:gs>
                        <a:gs pos="50000">
                          <a:schemeClr val="accent1">
                            <a:lumMod val="45000"/>
                            <a:lumOff val="55000"/>
                          </a:schemeClr>
                        </a:gs>
                        <a:gs pos="75000">
                          <a:schemeClr val="accent1">
                            <a:lumMod val="30000"/>
                            <a:lumOff val="70000"/>
                          </a:schemeClr>
                        </a:gs>
                      </a:gsLst>
                      <a:lin ang="5400000" scaled="1"/>
                    </a:gradFill>
                  </a:tcPr>
                </a:tc>
                <a:tc>
                  <a:txBody>
                    <a:bodyPr/>
                    <a:lstStyle/>
                    <a:p>
                      <a:pPr marL="165100"/>
                      <a:r>
                        <a:rPr lang="ru-RU" sz="1600" u="none" strike="noStrike" spc="0" dirty="0">
                          <a:effectLst/>
                          <a:latin typeface="+mn-lt"/>
                        </a:rPr>
                        <a:t>+</a:t>
                      </a:r>
                      <a:endParaRPr lang="ru-RU" sz="1600" dirty="0">
                        <a:solidFill>
                          <a:srgbClr val="000000"/>
                        </a:solidFill>
                        <a:effectLst/>
                        <a:latin typeface="+mn-lt"/>
                        <a:ea typeface="Microsoft Sans Serif" panose="020B0604020202020204" pitchFamily="34" charset="0"/>
                      </a:endParaRPr>
                    </a:p>
                  </a:txBody>
                  <a:tcPr marL="5276" marR="52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31000">
                          <a:schemeClr val="accent1">
                            <a:lumMod val="40000"/>
                            <a:lumOff val="60000"/>
                          </a:schemeClr>
                        </a:gs>
                        <a:gs pos="49000">
                          <a:schemeClr val="accent1">
                            <a:lumMod val="45000"/>
                            <a:lumOff val="55000"/>
                          </a:schemeClr>
                        </a:gs>
                        <a:gs pos="50000">
                          <a:schemeClr val="accent1">
                            <a:lumMod val="45000"/>
                            <a:lumOff val="55000"/>
                          </a:schemeClr>
                        </a:gs>
                        <a:gs pos="75000">
                          <a:schemeClr val="accent1">
                            <a:lumMod val="30000"/>
                            <a:lumOff val="70000"/>
                          </a:schemeClr>
                        </a:gs>
                      </a:gsLst>
                      <a:lin ang="5400000" scaled="1"/>
                    </a:gradFill>
                  </a:tcPr>
                </a:tc>
                <a:tc>
                  <a:txBody>
                    <a:bodyPr/>
                    <a:lstStyle/>
                    <a:p>
                      <a:pPr marL="127000"/>
                      <a:r>
                        <a:rPr lang="ru-RU" sz="1600" u="none" strike="noStrike" spc="0" dirty="0">
                          <a:effectLst/>
                          <a:latin typeface="+mn-lt"/>
                        </a:rPr>
                        <a:t>+</a:t>
                      </a:r>
                      <a:endParaRPr lang="ru-RU" sz="1600" dirty="0">
                        <a:solidFill>
                          <a:srgbClr val="000000"/>
                        </a:solidFill>
                        <a:effectLst/>
                        <a:latin typeface="+mn-lt"/>
                        <a:ea typeface="Microsoft Sans Serif" panose="020B0604020202020204" pitchFamily="34" charset="0"/>
                      </a:endParaRPr>
                    </a:p>
                  </a:txBody>
                  <a:tcPr marL="5276" marR="52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31000">
                          <a:schemeClr val="accent1">
                            <a:lumMod val="40000"/>
                            <a:lumOff val="60000"/>
                          </a:schemeClr>
                        </a:gs>
                        <a:gs pos="49000">
                          <a:schemeClr val="accent1">
                            <a:lumMod val="45000"/>
                            <a:lumOff val="55000"/>
                          </a:schemeClr>
                        </a:gs>
                        <a:gs pos="50000">
                          <a:schemeClr val="accent1">
                            <a:lumMod val="45000"/>
                            <a:lumOff val="55000"/>
                          </a:schemeClr>
                        </a:gs>
                        <a:gs pos="75000">
                          <a:schemeClr val="accent1">
                            <a:lumMod val="30000"/>
                            <a:lumOff val="70000"/>
                          </a:schemeClr>
                        </a:gs>
                      </a:gsLst>
                      <a:lin ang="5400000" scaled="1"/>
                    </a:gradFill>
                  </a:tcPr>
                </a:tc>
                <a:tc>
                  <a:txBody>
                    <a:bodyPr/>
                    <a:lstStyle/>
                    <a:p>
                      <a:pPr marL="177800"/>
                      <a:r>
                        <a:rPr lang="ru-RU" sz="1600" u="none" strike="noStrike" spc="0">
                          <a:effectLst/>
                          <a:latin typeface="+mn-lt"/>
                        </a:rPr>
                        <a:t>+</a:t>
                      </a:r>
                      <a:endParaRPr lang="ru-RU" sz="1600">
                        <a:solidFill>
                          <a:srgbClr val="000000"/>
                        </a:solidFill>
                        <a:effectLst/>
                        <a:latin typeface="+mn-lt"/>
                        <a:ea typeface="Microsoft Sans Serif" panose="020B0604020202020204" pitchFamily="34" charset="0"/>
                      </a:endParaRPr>
                    </a:p>
                  </a:txBody>
                  <a:tcPr marL="5276" marR="52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31000">
                          <a:schemeClr val="accent1">
                            <a:lumMod val="40000"/>
                            <a:lumOff val="60000"/>
                          </a:schemeClr>
                        </a:gs>
                        <a:gs pos="49000">
                          <a:schemeClr val="accent1">
                            <a:lumMod val="45000"/>
                            <a:lumOff val="55000"/>
                          </a:schemeClr>
                        </a:gs>
                        <a:gs pos="50000">
                          <a:schemeClr val="accent1">
                            <a:lumMod val="45000"/>
                            <a:lumOff val="55000"/>
                          </a:schemeClr>
                        </a:gs>
                        <a:gs pos="75000">
                          <a:schemeClr val="accent1">
                            <a:lumMod val="30000"/>
                            <a:lumOff val="70000"/>
                          </a:schemeClr>
                        </a:gs>
                      </a:gsLst>
                      <a:lin ang="5400000" scaled="1"/>
                    </a:gradFill>
                  </a:tcPr>
                </a:tc>
                <a:tc>
                  <a:txBody>
                    <a:bodyPr/>
                    <a:lstStyle/>
                    <a:p>
                      <a:pPr marL="114300"/>
                      <a:r>
                        <a:rPr lang="ru-RU" sz="1600" u="none" strike="noStrike" spc="0">
                          <a:effectLst/>
                          <a:latin typeface="+mn-lt"/>
                        </a:rPr>
                        <a:t>+</a:t>
                      </a:r>
                      <a:endParaRPr lang="ru-RU" sz="1600">
                        <a:solidFill>
                          <a:srgbClr val="000000"/>
                        </a:solidFill>
                        <a:effectLst/>
                        <a:latin typeface="+mn-lt"/>
                        <a:ea typeface="Microsoft Sans Serif" panose="020B0604020202020204" pitchFamily="34" charset="0"/>
                      </a:endParaRPr>
                    </a:p>
                  </a:txBody>
                  <a:tcPr marL="5276" marR="52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31000">
                          <a:schemeClr val="accent1">
                            <a:lumMod val="40000"/>
                            <a:lumOff val="60000"/>
                          </a:schemeClr>
                        </a:gs>
                        <a:gs pos="49000">
                          <a:schemeClr val="accent1">
                            <a:lumMod val="45000"/>
                            <a:lumOff val="55000"/>
                          </a:schemeClr>
                        </a:gs>
                        <a:gs pos="50000">
                          <a:schemeClr val="accent1">
                            <a:lumMod val="45000"/>
                            <a:lumOff val="55000"/>
                          </a:schemeClr>
                        </a:gs>
                        <a:gs pos="75000">
                          <a:schemeClr val="accent1">
                            <a:lumMod val="30000"/>
                            <a:lumOff val="70000"/>
                          </a:schemeClr>
                        </a:gs>
                      </a:gsLst>
                      <a:lin ang="5400000" scaled="1"/>
                    </a:gradFill>
                  </a:tcPr>
                </a:tc>
                <a:extLst>
                  <a:ext uri="{0D108BD9-81ED-4DB2-BD59-A6C34878D82A}">
                    <a16:rowId xmlns:a16="http://schemas.microsoft.com/office/drawing/2014/main" val="194139939"/>
                  </a:ext>
                </a:extLst>
              </a:tr>
              <a:tr h="471064">
                <a:tc>
                  <a:txBody>
                    <a:bodyPr/>
                    <a:lstStyle/>
                    <a:p>
                      <a:pPr marL="165100"/>
                      <a:r>
                        <a:rPr lang="ru-RU" sz="1600" u="none" strike="noStrike" spc="0">
                          <a:effectLst/>
                        </a:rPr>
                        <a:t>2</a:t>
                      </a:r>
                      <a:endParaRPr lang="ru-RU" sz="1600">
                        <a:solidFill>
                          <a:srgbClr val="000000"/>
                        </a:solidFill>
                        <a:effectLst/>
                        <a:latin typeface="Microsoft Sans Serif" panose="020B0604020202020204" pitchFamily="34" charset="0"/>
                        <a:ea typeface="Microsoft Sans Serif" panose="020B0604020202020204" pitchFamily="34" charset="0"/>
                      </a:endParaRPr>
                    </a:p>
                  </a:txBody>
                  <a:tcPr marL="5276" marR="52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31000">
                          <a:schemeClr val="accent1">
                            <a:lumMod val="40000"/>
                            <a:lumOff val="60000"/>
                          </a:schemeClr>
                        </a:gs>
                        <a:gs pos="49000">
                          <a:schemeClr val="accent1">
                            <a:lumMod val="45000"/>
                            <a:lumOff val="55000"/>
                          </a:schemeClr>
                        </a:gs>
                        <a:gs pos="50000">
                          <a:schemeClr val="accent1">
                            <a:lumMod val="45000"/>
                            <a:lumOff val="55000"/>
                          </a:schemeClr>
                        </a:gs>
                        <a:gs pos="75000">
                          <a:schemeClr val="accent1">
                            <a:lumMod val="30000"/>
                            <a:lumOff val="70000"/>
                          </a:schemeClr>
                        </a:gs>
                      </a:gsLst>
                      <a:lin ang="5400000" scaled="1"/>
                    </a:gradFill>
                  </a:tcPr>
                </a:tc>
                <a:tc>
                  <a:txBody>
                    <a:bodyPr/>
                    <a:lstStyle/>
                    <a:p>
                      <a:pPr indent="241300" algn="just"/>
                      <a:r>
                        <a:rPr lang="ru-RU" sz="1600" b="1" u="none" strike="noStrike" spc="0" dirty="0">
                          <a:effectLst/>
                          <a:latin typeface="+mj-lt"/>
                        </a:rPr>
                        <a:t>Документы, определяющие должностные обязанности персонала физической защиты организации.</a:t>
                      </a:r>
                      <a:endParaRPr lang="ru-RU" sz="1600" b="1" dirty="0">
                        <a:solidFill>
                          <a:srgbClr val="000000"/>
                        </a:solidFill>
                        <a:effectLst/>
                        <a:latin typeface="+mj-lt"/>
                        <a:ea typeface="Microsoft Sans Serif" panose="020B0604020202020204" pitchFamily="34" charset="0"/>
                      </a:endParaRPr>
                    </a:p>
                  </a:txBody>
                  <a:tcPr marL="5276" marR="5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31000">
                          <a:schemeClr val="accent1">
                            <a:lumMod val="40000"/>
                            <a:lumOff val="60000"/>
                          </a:schemeClr>
                        </a:gs>
                        <a:gs pos="49000">
                          <a:schemeClr val="accent1">
                            <a:lumMod val="45000"/>
                            <a:lumOff val="55000"/>
                          </a:schemeClr>
                        </a:gs>
                        <a:gs pos="50000">
                          <a:schemeClr val="accent1">
                            <a:lumMod val="45000"/>
                            <a:lumOff val="55000"/>
                          </a:schemeClr>
                        </a:gs>
                        <a:gs pos="75000">
                          <a:schemeClr val="accent1">
                            <a:lumMod val="30000"/>
                            <a:lumOff val="70000"/>
                          </a:schemeClr>
                        </a:gs>
                      </a:gsLst>
                      <a:lin ang="5400000" scaled="1"/>
                    </a:gradFill>
                  </a:tcPr>
                </a:tc>
                <a:tc>
                  <a:txBody>
                    <a:bodyPr/>
                    <a:lstStyle/>
                    <a:p>
                      <a:pPr marL="165100"/>
                      <a:r>
                        <a:rPr lang="ru-RU" sz="1600" u="none" strike="noStrike" spc="0" dirty="0">
                          <a:effectLst/>
                          <a:latin typeface="+mn-lt"/>
                        </a:rPr>
                        <a:t>+</a:t>
                      </a:r>
                      <a:endParaRPr lang="ru-RU" sz="1600" dirty="0">
                        <a:solidFill>
                          <a:srgbClr val="000000"/>
                        </a:solidFill>
                        <a:effectLst/>
                        <a:latin typeface="+mn-lt"/>
                        <a:ea typeface="Microsoft Sans Serif" panose="020B0604020202020204" pitchFamily="34" charset="0"/>
                      </a:endParaRPr>
                    </a:p>
                  </a:txBody>
                  <a:tcPr marL="5276" marR="52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31000">
                          <a:schemeClr val="accent1">
                            <a:lumMod val="40000"/>
                            <a:lumOff val="60000"/>
                          </a:schemeClr>
                        </a:gs>
                        <a:gs pos="49000">
                          <a:schemeClr val="accent1">
                            <a:lumMod val="45000"/>
                            <a:lumOff val="55000"/>
                          </a:schemeClr>
                        </a:gs>
                        <a:gs pos="50000">
                          <a:schemeClr val="accent1">
                            <a:lumMod val="45000"/>
                            <a:lumOff val="55000"/>
                          </a:schemeClr>
                        </a:gs>
                        <a:gs pos="75000">
                          <a:schemeClr val="accent1">
                            <a:lumMod val="30000"/>
                            <a:lumOff val="70000"/>
                          </a:schemeClr>
                        </a:gs>
                      </a:gsLst>
                      <a:lin ang="5400000" scaled="1"/>
                    </a:gradFill>
                  </a:tcPr>
                </a:tc>
                <a:tc>
                  <a:txBody>
                    <a:bodyPr/>
                    <a:lstStyle/>
                    <a:p>
                      <a:pPr marL="127000"/>
                      <a:r>
                        <a:rPr lang="ru-RU" sz="1600" u="none" strike="noStrike" spc="0" dirty="0">
                          <a:effectLst/>
                          <a:latin typeface="+mn-lt"/>
                        </a:rPr>
                        <a:t>+</a:t>
                      </a:r>
                      <a:endParaRPr lang="ru-RU" sz="1600" dirty="0">
                        <a:solidFill>
                          <a:srgbClr val="000000"/>
                        </a:solidFill>
                        <a:effectLst/>
                        <a:latin typeface="+mn-lt"/>
                        <a:ea typeface="Microsoft Sans Serif" panose="020B0604020202020204" pitchFamily="34" charset="0"/>
                      </a:endParaRPr>
                    </a:p>
                  </a:txBody>
                  <a:tcPr marL="5276" marR="52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31000">
                          <a:schemeClr val="accent1">
                            <a:lumMod val="40000"/>
                            <a:lumOff val="60000"/>
                          </a:schemeClr>
                        </a:gs>
                        <a:gs pos="49000">
                          <a:schemeClr val="accent1">
                            <a:lumMod val="45000"/>
                            <a:lumOff val="55000"/>
                          </a:schemeClr>
                        </a:gs>
                        <a:gs pos="50000">
                          <a:schemeClr val="accent1">
                            <a:lumMod val="45000"/>
                            <a:lumOff val="55000"/>
                          </a:schemeClr>
                        </a:gs>
                        <a:gs pos="75000">
                          <a:schemeClr val="accent1">
                            <a:lumMod val="30000"/>
                            <a:lumOff val="70000"/>
                          </a:schemeClr>
                        </a:gs>
                      </a:gsLst>
                      <a:lin ang="5400000" scaled="1"/>
                    </a:gradFill>
                  </a:tcPr>
                </a:tc>
                <a:tc>
                  <a:txBody>
                    <a:bodyPr/>
                    <a:lstStyle/>
                    <a:p>
                      <a:pPr marL="177800"/>
                      <a:r>
                        <a:rPr lang="ru-RU" sz="1600" u="none" strike="noStrike" spc="0">
                          <a:effectLst/>
                          <a:latin typeface="+mn-lt"/>
                        </a:rPr>
                        <a:t>+</a:t>
                      </a:r>
                      <a:endParaRPr lang="ru-RU" sz="1600">
                        <a:solidFill>
                          <a:srgbClr val="000000"/>
                        </a:solidFill>
                        <a:effectLst/>
                        <a:latin typeface="+mn-lt"/>
                        <a:ea typeface="Microsoft Sans Serif" panose="020B0604020202020204" pitchFamily="34" charset="0"/>
                      </a:endParaRPr>
                    </a:p>
                  </a:txBody>
                  <a:tcPr marL="5276" marR="52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31000">
                          <a:schemeClr val="accent1">
                            <a:lumMod val="40000"/>
                            <a:lumOff val="60000"/>
                          </a:schemeClr>
                        </a:gs>
                        <a:gs pos="49000">
                          <a:schemeClr val="accent1">
                            <a:lumMod val="45000"/>
                            <a:lumOff val="55000"/>
                          </a:schemeClr>
                        </a:gs>
                        <a:gs pos="50000">
                          <a:schemeClr val="accent1">
                            <a:lumMod val="45000"/>
                            <a:lumOff val="55000"/>
                          </a:schemeClr>
                        </a:gs>
                        <a:gs pos="75000">
                          <a:schemeClr val="accent1">
                            <a:lumMod val="30000"/>
                            <a:lumOff val="70000"/>
                          </a:schemeClr>
                        </a:gs>
                      </a:gsLst>
                      <a:lin ang="5400000" scaled="1"/>
                    </a:gradFill>
                  </a:tcPr>
                </a:tc>
                <a:tc>
                  <a:txBody>
                    <a:bodyPr/>
                    <a:lstStyle/>
                    <a:p>
                      <a:pPr marL="114300"/>
                      <a:r>
                        <a:rPr lang="ru-RU" sz="1600" u="none" strike="noStrike" spc="0">
                          <a:effectLst/>
                          <a:latin typeface="+mn-lt"/>
                        </a:rPr>
                        <a:t>+</a:t>
                      </a:r>
                      <a:endParaRPr lang="ru-RU" sz="1600">
                        <a:solidFill>
                          <a:srgbClr val="000000"/>
                        </a:solidFill>
                        <a:effectLst/>
                        <a:latin typeface="+mn-lt"/>
                        <a:ea typeface="Microsoft Sans Serif" panose="020B0604020202020204" pitchFamily="34" charset="0"/>
                      </a:endParaRPr>
                    </a:p>
                  </a:txBody>
                  <a:tcPr marL="5276" marR="52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31000">
                          <a:schemeClr val="accent1">
                            <a:lumMod val="40000"/>
                            <a:lumOff val="60000"/>
                          </a:schemeClr>
                        </a:gs>
                        <a:gs pos="49000">
                          <a:schemeClr val="accent1">
                            <a:lumMod val="45000"/>
                            <a:lumOff val="55000"/>
                          </a:schemeClr>
                        </a:gs>
                        <a:gs pos="50000">
                          <a:schemeClr val="accent1">
                            <a:lumMod val="45000"/>
                            <a:lumOff val="55000"/>
                          </a:schemeClr>
                        </a:gs>
                        <a:gs pos="75000">
                          <a:schemeClr val="accent1">
                            <a:lumMod val="30000"/>
                            <a:lumOff val="70000"/>
                          </a:schemeClr>
                        </a:gs>
                      </a:gsLst>
                      <a:lin ang="5400000" scaled="1"/>
                    </a:gradFill>
                  </a:tcPr>
                </a:tc>
                <a:extLst>
                  <a:ext uri="{0D108BD9-81ED-4DB2-BD59-A6C34878D82A}">
                    <a16:rowId xmlns:a16="http://schemas.microsoft.com/office/drawing/2014/main" val="1333607336"/>
                  </a:ext>
                </a:extLst>
              </a:tr>
              <a:tr h="471064">
                <a:tc>
                  <a:txBody>
                    <a:bodyPr/>
                    <a:lstStyle/>
                    <a:p>
                      <a:pPr marL="165100"/>
                      <a:r>
                        <a:rPr lang="ru-RU" sz="1600" u="none" strike="noStrike" spc="0">
                          <a:effectLst/>
                        </a:rPr>
                        <a:t>3</a:t>
                      </a:r>
                      <a:endParaRPr lang="ru-RU" sz="1600">
                        <a:solidFill>
                          <a:srgbClr val="000000"/>
                        </a:solidFill>
                        <a:effectLst/>
                        <a:latin typeface="Microsoft Sans Serif" panose="020B0604020202020204" pitchFamily="34" charset="0"/>
                        <a:ea typeface="Microsoft Sans Serif" panose="020B0604020202020204" pitchFamily="34" charset="0"/>
                      </a:endParaRPr>
                    </a:p>
                  </a:txBody>
                  <a:tcPr marL="5276" marR="52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31000">
                          <a:schemeClr val="accent1">
                            <a:lumMod val="40000"/>
                            <a:lumOff val="60000"/>
                          </a:schemeClr>
                        </a:gs>
                        <a:gs pos="49000">
                          <a:schemeClr val="accent1">
                            <a:lumMod val="45000"/>
                            <a:lumOff val="55000"/>
                          </a:schemeClr>
                        </a:gs>
                        <a:gs pos="50000">
                          <a:schemeClr val="accent1">
                            <a:lumMod val="45000"/>
                            <a:lumOff val="55000"/>
                          </a:schemeClr>
                        </a:gs>
                        <a:gs pos="75000">
                          <a:schemeClr val="accent1">
                            <a:lumMod val="30000"/>
                            <a:lumOff val="70000"/>
                          </a:schemeClr>
                        </a:gs>
                      </a:gsLst>
                      <a:lin ang="5400000" scaled="1"/>
                    </a:gradFill>
                  </a:tcPr>
                </a:tc>
                <a:tc>
                  <a:txBody>
                    <a:bodyPr/>
                    <a:lstStyle/>
                    <a:p>
                      <a:pPr indent="241300" algn="just"/>
                      <a:r>
                        <a:rPr lang="ru-RU" sz="1600" b="1" u="none" strike="noStrike" spc="0" dirty="0">
                          <a:effectLst/>
                          <a:latin typeface="+mj-lt"/>
                        </a:rPr>
                        <a:t>Инструкции (план) о порядке действий в штатных и чрезвычайных ситуациях персонала физической защиты организации.</a:t>
                      </a:r>
                      <a:endParaRPr lang="ru-RU" sz="1600" b="1" dirty="0">
                        <a:solidFill>
                          <a:srgbClr val="000000"/>
                        </a:solidFill>
                        <a:effectLst/>
                        <a:latin typeface="+mj-lt"/>
                        <a:ea typeface="Microsoft Sans Serif" panose="020B0604020202020204" pitchFamily="34" charset="0"/>
                      </a:endParaRPr>
                    </a:p>
                  </a:txBody>
                  <a:tcPr marL="5276" marR="5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31000">
                          <a:schemeClr val="accent1">
                            <a:lumMod val="40000"/>
                            <a:lumOff val="60000"/>
                          </a:schemeClr>
                        </a:gs>
                        <a:gs pos="49000">
                          <a:schemeClr val="accent1">
                            <a:lumMod val="45000"/>
                            <a:lumOff val="55000"/>
                          </a:schemeClr>
                        </a:gs>
                        <a:gs pos="50000">
                          <a:schemeClr val="accent1">
                            <a:lumMod val="45000"/>
                            <a:lumOff val="55000"/>
                          </a:schemeClr>
                        </a:gs>
                        <a:gs pos="75000">
                          <a:schemeClr val="accent1">
                            <a:lumMod val="30000"/>
                            <a:lumOff val="70000"/>
                          </a:schemeClr>
                        </a:gs>
                      </a:gsLst>
                      <a:lin ang="5400000" scaled="1"/>
                    </a:gradFill>
                  </a:tcPr>
                </a:tc>
                <a:tc>
                  <a:txBody>
                    <a:bodyPr/>
                    <a:lstStyle/>
                    <a:p>
                      <a:pPr marL="165100"/>
                      <a:r>
                        <a:rPr lang="ru-RU" sz="1600" u="none" strike="noStrike" spc="0">
                          <a:effectLst/>
                          <a:latin typeface="+mn-lt"/>
                        </a:rPr>
                        <a:t>+</a:t>
                      </a:r>
                      <a:endParaRPr lang="ru-RU" sz="1600">
                        <a:solidFill>
                          <a:srgbClr val="000000"/>
                        </a:solidFill>
                        <a:effectLst/>
                        <a:latin typeface="+mn-lt"/>
                        <a:ea typeface="Microsoft Sans Serif" panose="020B0604020202020204" pitchFamily="34" charset="0"/>
                      </a:endParaRPr>
                    </a:p>
                  </a:txBody>
                  <a:tcPr marL="5276" marR="52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31000">
                          <a:schemeClr val="accent1">
                            <a:lumMod val="40000"/>
                            <a:lumOff val="60000"/>
                          </a:schemeClr>
                        </a:gs>
                        <a:gs pos="49000">
                          <a:schemeClr val="accent1">
                            <a:lumMod val="45000"/>
                            <a:lumOff val="55000"/>
                          </a:schemeClr>
                        </a:gs>
                        <a:gs pos="50000">
                          <a:schemeClr val="accent1">
                            <a:lumMod val="45000"/>
                            <a:lumOff val="55000"/>
                          </a:schemeClr>
                        </a:gs>
                        <a:gs pos="75000">
                          <a:schemeClr val="accent1">
                            <a:lumMod val="30000"/>
                            <a:lumOff val="70000"/>
                          </a:schemeClr>
                        </a:gs>
                      </a:gsLst>
                      <a:lin ang="5400000" scaled="1"/>
                    </a:gradFill>
                  </a:tcPr>
                </a:tc>
                <a:tc>
                  <a:txBody>
                    <a:bodyPr/>
                    <a:lstStyle/>
                    <a:p>
                      <a:pPr marL="127000"/>
                      <a:r>
                        <a:rPr lang="ru-RU" sz="1600" u="none" strike="noStrike" spc="0" dirty="0">
                          <a:effectLst/>
                          <a:latin typeface="+mn-lt"/>
                        </a:rPr>
                        <a:t>+</a:t>
                      </a:r>
                      <a:endParaRPr lang="ru-RU" sz="1600" dirty="0">
                        <a:solidFill>
                          <a:srgbClr val="000000"/>
                        </a:solidFill>
                        <a:effectLst/>
                        <a:latin typeface="+mn-lt"/>
                        <a:ea typeface="Microsoft Sans Serif" panose="020B0604020202020204" pitchFamily="34" charset="0"/>
                      </a:endParaRPr>
                    </a:p>
                  </a:txBody>
                  <a:tcPr marL="5276" marR="52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31000">
                          <a:schemeClr val="accent1">
                            <a:lumMod val="40000"/>
                            <a:lumOff val="60000"/>
                          </a:schemeClr>
                        </a:gs>
                        <a:gs pos="49000">
                          <a:schemeClr val="accent1">
                            <a:lumMod val="45000"/>
                            <a:lumOff val="55000"/>
                          </a:schemeClr>
                        </a:gs>
                        <a:gs pos="50000">
                          <a:schemeClr val="accent1">
                            <a:lumMod val="45000"/>
                            <a:lumOff val="55000"/>
                          </a:schemeClr>
                        </a:gs>
                        <a:gs pos="75000">
                          <a:schemeClr val="accent1">
                            <a:lumMod val="30000"/>
                            <a:lumOff val="70000"/>
                          </a:schemeClr>
                        </a:gs>
                      </a:gsLst>
                      <a:lin ang="5400000" scaled="1"/>
                    </a:gradFill>
                  </a:tcPr>
                </a:tc>
                <a:tc>
                  <a:txBody>
                    <a:bodyPr/>
                    <a:lstStyle/>
                    <a:p>
                      <a:pPr marL="177800"/>
                      <a:r>
                        <a:rPr lang="ru-RU" sz="1600" u="none" strike="noStrike" spc="0" dirty="0">
                          <a:effectLst/>
                          <a:latin typeface="+mn-lt"/>
                        </a:rPr>
                        <a:t>+</a:t>
                      </a:r>
                      <a:endParaRPr lang="ru-RU" sz="1600" dirty="0">
                        <a:solidFill>
                          <a:srgbClr val="000000"/>
                        </a:solidFill>
                        <a:effectLst/>
                        <a:latin typeface="+mn-lt"/>
                        <a:ea typeface="Microsoft Sans Serif" panose="020B0604020202020204" pitchFamily="34" charset="0"/>
                      </a:endParaRPr>
                    </a:p>
                  </a:txBody>
                  <a:tcPr marL="5276" marR="52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31000">
                          <a:schemeClr val="accent1">
                            <a:lumMod val="40000"/>
                            <a:lumOff val="60000"/>
                          </a:schemeClr>
                        </a:gs>
                        <a:gs pos="49000">
                          <a:schemeClr val="accent1">
                            <a:lumMod val="45000"/>
                            <a:lumOff val="55000"/>
                          </a:schemeClr>
                        </a:gs>
                        <a:gs pos="50000">
                          <a:schemeClr val="accent1">
                            <a:lumMod val="45000"/>
                            <a:lumOff val="55000"/>
                          </a:schemeClr>
                        </a:gs>
                        <a:gs pos="75000">
                          <a:schemeClr val="accent1">
                            <a:lumMod val="30000"/>
                            <a:lumOff val="70000"/>
                          </a:schemeClr>
                        </a:gs>
                      </a:gsLst>
                      <a:lin ang="5400000" scaled="1"/>
                    </a:gradFill>
                  </a:tcPr>
                </a:tc>
                <a:tc>
                  <a:txBody>
                    <a:bodyPr/>
                    <a:lstStyle/>
                    <a:p>
                      <a:pPr marL="114300"/>
                      <a:r>
                        <a:rPr lang="ru-RU" sz="1600" u="none" strike="noStrike" spc="0">
                          <a:effectLst/>
                          <a:latin typeface="+mn-lt"/>
                        </a:rPr>
                        <a:t>+</a:t>
                      </a:r>
                      <a:endParaRPr lang="ru-RU" sz="1600">
                        <a:solidFill>
                          <a:srgbClr val="000000"/>
                        </a:solidFill>
                        <a:effectLst/>
                        <a:latin typeface="+mn-lt"/>
                        <a:ea typeface="Microsoft Sans Serif" panose="020B0604020202020204" pitchFamily="34" charset="0"/>
                      </a:endParaRPr>
                    </a:p>
                  </a:txBody>
                  <a:tcPr marL="5276" marR="52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31000">
                          <a:schemeClr val="accent1">
                            <a:lumMod val="40000"/>
                            <a:lumOff val="60000"/>
                          </a:schemeClr>
                        </a:gs>
                        <a:gs pos="49000">
                          <a:schemeClr val="accent1">
                            <a:lumMod val="45000"/>
                            <a:lumOff val="55000"/>
                          </a:schemeClr>
                        </a:gs>
                        <a:gs pos="50000">
                          <a:schemeClr val="accent1">
                            <a:lumMod val="45000"/>
                            <a:lumOff val="55000"/>
                          </a:schemeClr>
                        </a:gs>
                        <a:gs pos="75000">
                          <a:schemeClr val="accent1">
                            <a:lumMod val="30000"/>
                            <a:lumOff val="70000"/>
                          </a:schemeClr>
                        </a:gs>
                      </a:gsLst>
                      <a:lin ang="5400000" scaled="1"/>
                    </a:gradFill>
                  </a:tcPr>
                </a:tc>
                <a:extLst>
                  <a:ext uri="{0D108BD9-81ED-4DB2-BD59-A6C34878D82A}">
                    <a16:rowId xmlns:a16="http://schemas.microsoft.com/office/drawing/2014/main" val="943167424"/>
                  </a:ext>
                </a:extLst>
              </a:tr>
              <a:tr h="299958">
                <a:tc>
                  <a:txBody>
                    <a:bodyPr/>
                    <a:lstStyle/>
                    <a:p>
                      <a:pPr marL="165100"/>
                      <a:r>
                        <a:rPr lang="ru-RU" sz="1600" u="none" strike="noStrike" spc="0">
                          <a:effectLst/>
                        </a:rPr>
                        <a:t>4</a:t>
                      </a:r>
                      <a:endParaRPr lang="ru-RU" sz="1600">
                        <a:solidFill>
                          <a:srgbClr val="000000"/>
                        </a:solidFill>
                        <a:effectLst/>
                        <a:latin typeface="Microsoft Sans Serif" panose="020B0604020202020204" pitchFamily="34" charset="0"/>
                        <a:ea typeface="Microsoft Sans Serif" panose="020B0604020202020204" pitchFamily="34" charset="0"/>
                      </a:endParaRPr>
                    </a:p>
                  </a:txBody>
                  <a:tcPr marL="5276" marR="52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31000">
                          <a:schemeClr val="accent1">
                            <a:lumMod val="40000"/>
                            <a:lumOff val="60000"/>
                          </a:schemeClr>
                        </a:gs>
                        <a:gs pos="49000">
                          <a:schemeClr val="accent1">
                            <a:lumMod val="45000"/>
                            <a:lumOff val="55000"/>
                          </a:schemeClr>
                        </a:gs>
                        <a:gs pos="50000">
                          <a:schemeClr val="accent1">
                            <a:lumMod val="45000"/>
                            <a:lumOff val="55000"/>
                          </a:schemeClr>
                        </a:gs>
                        <a:gs pos="75000">
                          <a:schemeClr val="accent1">
                            <a:lumMod val="30000"/>
                            <a:lumOff val="70000"/>
                          </a:schemeClr>
                        </a:gs>
                      </a:gsLst>
                      <a:lin ang="5400000" scaled="1"/>
                    </a:gradFill>
                  </a:tcPr>
                </a:tc>
                <a:tc>
                  <a:txBody>
                    <a:bodyPr/>
                    <a:lstStyle/>
                    <a:p>
                      <a:pPr indent="241300" algn="just"/>
                      <a:r>
                        <a:rPr lang="ru-RU" sz="1600" b="1" u="none" strike="noStrike" spc="0" dirty="0">
                          <a:effectLst/>
                          <a:latin typeface="+mj-lt"/>
                        </a:rPr>
                        <a:t>Документы, подтверждающие проведение инструктажа</a:t>
                      </a:r>
                      <a:r>
                        <a:rPr lang="ru-RU" sz="1600" u="none" strike="noStrike" spc="0" dirty="0">
                          <a:effectLst/>
                          <a:latin typeface="+mj-lt"/>
                        </a:rPr>
                        <a:t>.</a:t>
                      </a:r>
                      <a:endParaRPr lang="ru-RU" sz="1600" dirty="0">
                        <a:solidFill>
                          <a:srgbClr val="000000"/>
                        </a:solidFill>
                        <a:effectLst/>
                        <a:latin typeface="+mj-lt"/>
                        <a:ea typeface="Microsoft Sans Serif" panose="020B0604020202020204" pitchFamily="34" charset="0"/>
                      </a:endParaRPr>
                    </a:p>
                  </a:txBody>
                  <a:tcPr marL="5276" marR="5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31000">
                          <a:schemeClr val="accent1">
                            <a:lumMod val="40000"/>
                            <a:lumOff val="60000"/>
                          </a:schemeClr>
                        </a:gs>
                        <a:gs pos="49000">
                          <a:schemeClr val="accent1">
                            <a:lumMod val="45000"/>
                            <a:lumOff val="55000"/>
                          </a:schemeClr>
                        </a:gs>
                        <a:gs pos="50000">
                          <a:schemeClr val="accent1">
                            <a:lumMod val="45000"/>
                            <a:lumOff val="55000"/>
                          </a:schemeClr>
                        </a:gs>
                        <a:gs pos="75000">
                          <a:schemeClr val="accent1">
                            <a:lumMod val="30000"/>
                            <a:lumOff val="70000"/>
                          </a:schemeClr>
                        </a:gs>
                      </a:gsLst>
                      <a:lin ang="5400000" scaled="1"/>
                    </a:gradFill>
                  </a:tcPr>
                </a:tc>
                <a:tc>
                  <a:txBody>
                    <a:bodyPr/>
                    <a:lstStyle/>
                    <a:p>
                      <a:pPr marL="165100"/>
                      <a:r>
                        <a:rPr lang="ru-RU" sz="1600" u="none" strike="noStrike" spc="0">
                          <a:effectLst/>
                          <a:latin typeface="+mn-lt"/>
                        </a:rPr>
                        <a:t>+</a:t>
                      </a:r>
                      <a:endParaRPr lang="ru-RU" sz="1600">
                        <a:solidFill>
                          <a:srgbClr val="000000"/>
                        </a:solidFill>
                        <a:effectLst/>
                        <a:latin typeface="+mn-lt"/>
                        <a:ea typeface="Microsoft Sans Serif" panose="020B0604020202020204" pitchFamily="34" charset="0"/>
                      </a:endParaRPr>
                    </a:p>
                  </a:txBody>
                  <a:tcPr marL="5276" marR="52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31000">
                          <a:schemeClr val="accent1">
                            <a:lumMod val="40000"/>
                            <a:lumOff val="60000"/>
                          </a:schemeClr>
                        </a:gs>
                        <a:gs pos="49000">
                          <a:schemeClr val="accent1">
                            <a:lumMod val="45000"/>
                            <a:lumOff val="55000"/>
                          </a:schemeClr>
                        </a:gs>
                        <a:gs pos="50000">
                          <a:schemeClr val="accent1">
                            <a:lumMod val="45000"/>
                            <a:lumOff val="55000"/>
                          </a:schemeClr>
                        </a:gs>
                        <a:gs pos="75000">
                          <a:schemeClr val="accent1">
                            <a:lumMod val="30000"/>
                            <a:lumOff val="70000"/>
                          </a:schemeClr>
                        </a:gs>
                      </a:gsLst>
                      <a:lin ang="5400000" scaled="1"/>
                    </a:gradFill>
                  </a:tcPr>
                </a:tc>
                <a:tc>
                  <a:txBody>
                    <a:bodyPr/>
                    <a:lstStyle/>
                    <a:p>
                      <a:pPr marL="127000"/>
                      <a:r>
                        <a:rPr lang="ru-RU" sz="1600" u="none" strike="noStrike" spc="0" dirty="0">
                          <a:effectLst/>
                          <a:latin typeface="+mn-lt"/>
                        </a:rPr>
                        <a:t>+</a:t>
                      </a:r>
                      <a:endParaRPr lang="ru-RU" sz="1600" dirty="0">
                        <a:solidFill>
                          <a:srgbClr val="000000"/>
                        </a:solidFill>
                        <a:effectLst/>
                        <a:latin typeface="+mn-lt"/>
                        <a:ea typeface="Microsoft Sans Serif" panose="020B0604020202020204" pitchFamily="34" charset="0"/>
                      </a:endParaRPr>
                    </a:p>
                  </a:txBody>
                  <a:tcPr marL="5276" marR="52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31000">
                          <a:schemeClr val="accent1">
                            <a:lumMod val="40000"/>
                            <a:lumOff val="60000"/>
                          </a:schemeClr>
                        </a:gs>
                        <a:gs pos="49000">
                          <a:schemeClr val="accent1">
                            <a:lumMod val="45000"/>
                            <a:lumOff val="55000"/>
                          </a:schemeClr>
                        </a:gs>
                        <a:gs pos="50000">
                          <a:schemeClr val="accent1">
                            <a:lumMod val="45000"/>
                            <a:lumOff val="55000"/>
                          </a:schemeClr>
                        </a:gs>
                        <a:gs pos="75000">
                          <a:schemeClr val="accent1">
                            <a:lumMod val="30000"/>
                            <a:lumOff val="70000"/>
                          </a:schemeClr>
                        </a:gs>
                      </a:gsLst>
                      <a:lin ang="5400000" scaled="1"/>
                    </a:gradFill>
                  </a:tcPr>
                </a:tc>
                <a:tc>
                  <a:txBody>
                    <a:bodyPr/>
                    <a:lstStyle/>
                    <a:p>
                      <a:pPr marL="177800"/>
                      <a:r>
                        <a:rPr lang="ru-RU" sz="1600" u="none" strike="noStrike" spc="0" dirty="0">
                          <a:effectLst/>
                          <a:latin typeface="+mn-lt"/>
                        </a:rPr>
                        <a:t>+</a:t>
                      </a:r>
                      <a:endParaRPr lang="ru-RU" sz="1600" dirty="0">
                        <a:solidFill>
                          <a:srgbClr val="000000"/>
                        </a:solidFill>
                        <a:effectLst/>
                        <a:latin typeface="+mn-lt"/>
                        <a:ea typeface="Microsoft Sans Serif" panose="020B0604020202020204" pitchFamily="34" charset="0"/>
                      </a:endParaRPr>
                    </a:p>
                  </a:txBody>
                  <a:tcPr marL="5276" marR="52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31000">
                          <a:schemeClr val="accent1">
                            <a:lumMod val="40000"/>
                            <a:lumOff val="60000"/>
                          </a:schemeClr>
                        </a:gs>
                        <a:gs pos="49000">
                          <a:schemeClr val="accent1">
                            <a:lumMod val="45000"/>
                            <a:lumOff val="55000"/>
                          </a:schemeClr>
                        </a:gs>
                        <a:gs pos="50000">
                          <a:schemeClr val="accent1">
                            <a:lumMod val="45000"/>
                            <a:lumOff val="55000"/>
                          </a:schemeClr>
                        </a:gs>
                        <a:gs pos="75000">
                          <a:schemeClr val="accent1">
                            <a:lumMod val="30000"/>
                            <a:lumOff val="70000"/>
                          </a:schemeClr>
                        </a:gs>
                      </a:gsLst>
                      <a:lin ang="5400000" scaled="1"/>
                    </a:gradFill>
                  </a:tcPr>
                </a:tc>
                <a:tc>
                  <a:txBody>
                    <a:bodyPr/>
                    <a:lstStyle/>
                    <a:p>
                      <a:pPr algn="ctr"/>
                      <a:r>
                        <a:rPr lang="ru-RU" sz="1600" u="none" strike="noStrike" spc="0" dirty="0">
                          <a:effectLst/>
                          <a:latin typeface="+mn-lt"/>
                        </a:rPr>
                        <a:t>-</a:t>
                      </a:r>
                      <a:endParaRPr lang="ru-RU" sz="1600" dirty="0">
                        <a:solidFill>
                          <a:srgbClr val="000000"/>
                        </a:solidFill>
                        <a:effectLst/>
                        <a:latin typeface="+mn-lt"/>
                        <a:ea typeface="Microsoft Sans Serif" panose="020B0604020202020204" pitchFamily="34" charset="0"/>
                      </a:endParaRPr>
                    </a:p>
                  </a:txBody>
                  <a:tcPr marL="5276" marR="52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31000">
                          <a:schemeClr val="accent1">
                            <a:lumMod val="40000"/>
                            <a:lumOff val="60000"/>
                          </a:schemeClr>
                        </a:gs>
                        <a:gs pos="49000">
                          <a:schemeClr val="accent1">
                            <a:lumMod val="45000"/>
                            <a:lumOff val="55000"/>
                          </a:schemeClr>
                        </a:gs>
                        <a:gs pos="50000">
                          <a:schemeClr val="accent1">
                            <a:lumMod val="45000"/>
                            <a:lumOff val="55000"/>
                          </a:schemeClr>
                        </a:gs>
                        <a:gs pos="75000">
                          <a:schemeClr val="accent1">
                            <a:lumMod val="30000"/>
                            <a:lumOff val="70000"/>
                          </a:schemeClr>
                        </a:gs>
                      </a:gsLst>
                      <a:lin ang="5400000" scaled="1"/>
                    </a:gradFill>
                  </a:tcPr>
                </a:tc>
                <a:extLst>
                  <a:ext uri="{0D108BD9-81ED-4DB2-BD59-A6C34878D82A}">
                    <a16:rowId xmlns:a16="http://schemas.microsoft.com/office/drawing/2014/main" val="24851317"/>
                  </a:ext>
                </a:extLst>
              </a:tr>
              <a:tr h="706596">
                <a:tc>
                  <a:txBody>
                    <a:bodyPr/>
                    <a:lstStyle/>
                    <a:p>
                      <a:pPr marL="165100"/>
                      <a:r>
                        <a:rPr lang="ru-RU" sz="1600" u="none" strike="noStrike" spc="0">
                          <a:effectLst/>
                        </a:rPr>
                        <a:t>5</a:t>
                      </a:r>
                      <a:endParaRPr lang="ru-RU" sz="1600">
                        <a:solidFill>
                          <a:srgbClr val="000000"/>
                        </a:solidFill>
                        <a:effectLst/>
                        <a:latin typeface="Microsoft Sans Serif" panose="020B0604020202020204" pitchFamily="34" charset="0"/>
                        <a:ea typeface="Microsoft Sans Serif" panose="020B0604020202020204" pitchFamily="34" charset="0"/>
                      </a:endParaRPr>
                    </a:p>
                  </a:txBody>
                  <a:tcPr marL="5276" marR="52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31000">
                          <a:schemeClr val="accent1">
                            <a:lumMod val="40000"/>
                            <a:lumOff val="60000"/>
                          </a:schemeClr>
                        </a:gs>
                        <a:gs pos="49000">
                          <a:schemeClr val="accent1">
                            <a:lumMod val="45000"/>
                            <a:lumOff val="55000"/>
                          </a:schemeClr>
                        </a:gs>
                        <a:gs pos="50000">
                          <a:schemeClr val="accent1">
                            <a:lumMod val="45000"/>
                            <a:lumOff val="55000"/>
                          </a:schemeClr>
                        </a:gs>
                        <a:gs pos="75000">
                          <a:schemeClr val="accent1">
                            <a:lumMod val="30000"/>
                            <a:lumOff val="70000"/>
                          </a:schemeClr>
                        </a:gs>
                      </a:gsLst>
                      <a:lin ang="5400000" scaled="1"/>
                    </a:gradFill>
                  </a:tcPr>
                </a:tc>
                <a:tc>
                  <a:txBody>
                    <a:bodyPr/>
                    <a:lstStyle/>
                    <a:p>
                      <a:pPr indent="241300" algn="just"/>
                      <a:r>
                        <a:rPr lang="ru-RU" sz="1600" b="1" u="none" strike="noStrike" spc="0" dirty="0">
                          <a:effectLst/>
                          <a:latin typeface="+mj-lt"/>
                        </a:rPr>
                        <a:t>Документ, определяющий перечень перевозимых (транспортируемых) РВ, ЯМ</a:t>
                      </a:r>
                      <a:r>
                        <a:rPr lang="ru-RU" sz="1600" u="none" strike="noStrike" spc="0" dirty="0">
                          <a:effectLst/>
                          <a:latin typeface="+mj-lt"/>
                        </a:rPr>
                        <a:t>, </a:t>
                      </a:r>
                      <a:r>
                        <a:rPr lang="ru-RU" sz="1600" u="none" strike="noStrike" spc="0" dirty="0">
                          <a:solidFill>
                            <a:srgbClr val="C00000"/>
                          </a:solidFill>
                          <a:effectLst/>
                          <a:latin typeface="+mj-lt"/>
                        </a:rPr>
                        <a:t>с указанием их активности, категорий </a:t>
                      </a:r>
                      <a:r>
                        <a:rPr lang="ru-RU" sz="1600" u="none" strike="noStrike" spc="0" dirty="0">
                          <a:effectLst/>
                          <a:latin typeface="+mj-lt"/>
                        </a:rPr>
                        <a:t>(при транспортировании между различными организациями разрабатывается грузоотправителем).</a:t>
                      </a:r>
                      <a:endParaRPr lang="ru-RU" sz="1600" dirty="0">
                        <a:solidFill>
                          <a:srgbClr val="000000"/>
                        </a:solidFill>
                        <a:effectLst/>
                        <a:latin typeface="+mj-lt"/>
                        <a:ea typeface="Microsoft Sans Serif" panose="020B0604020202020204" pitchFamily="34" charset="0"/>
                      </a:endParaRPr>
                    </a:p>
                  </a:txBody>
                  <a:tcPr marL="5276" marR="5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31000">
                          <a:schemeClr val="accent1">
                            <a:lumMod val="40000"/>
                            <a:lumOff val="60000"/>
                          </a:schemeClr>
                        </a:gs>
                        <a:gs pos="49000">
                          <a:schemeClr val="accent1">
                            <a:lumMod val="45000"/>
                            <a:lumOff val="55000"/>
                          </a:schemeClr>
                        </a:gs>
                        <a:gs pos="50000">
                          <a:schemeClr val="accent1">
                            <a:lumMod val="45000"/>
                            <a:lumOff val="55000"/>
                          </a:schemeClr>
                        </a:gs>
                        <a:gs pos="75000">
                          <a:schemeClr val="accent1">
                            <a:lumMod val="30000"/>
                            <a:lumOff val="70000"/>
                          </a:schemeClr>
                        </a:gs>
                      </a:gsLst>
                      <a:lin ang="5400000" scaled="1"/>
                    </a:gradFill>
                  </a:tcPr>
                </a:tc>
                <a:tc>
                  <a:txBody>
                    <a:bodyPr/>
                    <a:lstStyle/>
                    <a:p>
                      <a:pPr marL="165100"/>
                      <a:r>
                        <a:rPr lang="ru-RU" sz="1600" u="none" strike="noStrike" spc="0">
                          <a:effectLst/>
                          <a:latin typeface="+mn-lt"/>
                        </a:rPr>
                        <a:t>+</a:t>
                      </a:r>
                      <a:endParaRPr lang="ru-RU" sz="1600">
                        <a:solidFill>
                          <a:srgbClr val="000000"/>
                        </a:solidFill>
                        <a:effectLst/>
                        <a:latin typeface="+mn-lt"/>
                        <a:ea typeface="Microsoft Sans Serif" panose="020B0604020202020204" pitchFamily="34" charset="0"/>
                      </a:endParaRPr>
                    </a:p>
                  </a:txBody>
                  <a:tcPr marL="5276" marR="52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31000">
                          <a:schemeClr val="accent1">
                            <a:lumMod val="40000"/>
                            <a:lumOff val="60000"/>
                          </a:schemeClr>
                        </a:gs>
                        <a:gs pos="49000">
                          <a:schemeClr val="accent1">
                            <a:lumMod val="45000"/>
                            <a:lumOff val="55000"/>
                          </a:schemeClr>
                        </a:gs>
                        <a:gs pos="50000">
                          <a:schemeClr val="accent1">
                            <a:lumMod val="45000"/>
                            <a:lumOff val="55000"/>
                          </a:schemeClr>
                        </a:gs>
                        <a:gs pos="75000">
                          <a:schemeClr val="accent1">
                            <a:lumMod val="30000"/>
                            <a:lumOff val="70000"/>
                          </a:schemeClr>
                        </a:gs>
                      </a:gsLst>
                      <a:lin ang="5400000" scaled="1"/>
                    </a:gradFill>
                  </a:tcPr>
                </a:tc>
                <a:tc>
                  <a:txBody>
                    <a:bodyPr/>
                    <a:lstStyle/>
                    <a:p>
                      <a:pPr marL="127000"/>
                      <a:r>
                        <a:rPr lang="ru-RU" sz="1600" u="none" strike="noStrike" spc="0" dirty="0">
                          <a:effectLst/>
                          <a:latin typeface="+mn-lt"/>
                        </a:rPr>
                        <a:t>+</a:t>
                      </a:r>
                      <a:endParaRPr lang="ru-RU" sz="1600" dirty="0">
                        <a:solidFill>
                          <a:srgbClr val="000000"/>
                        </a:solidFill>
                        <a:effectLst/>
                        <a:latin typeface="+mn-lt"/>
                        <a:ea typeface="Microsoft Sans Serif" panose="020B0604020202020204" pitchFamily="34" charset="0"/>
                      </a:endParaRPr>
                    </a:p>
                  </a:txBody>
                  <a:tcPr marL="5276" marR="52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31000">
                          <a:schemeClr val="accent1">
                            <a:lumMod val="40000"/>
                            <a:lumOff val="60000"/>
                          </a:schemeClr>
                        </a:gs>
                        <a:gs pos="49000">
                          <a:schemeClr val="accent1">
                            <a:lumMod val="45000"/>
                            <a:lumOff val="55000"/>
                          </a:schemeClr>
                        </a:gs>
                        <a:gs pos="50000">
                          <a:schemeClr val="accent1">
                            <a:lumMod val="45000"/>
                            <a:lumOff val="55000"/>
                          </a:schemeClr>
                        </a:gs>
                        <a:gs pos="75000">
                          <a:schemeClr val="accent1">
                            <a:lumMod val="30000"/>
                            <a:lumOff val="70000"/>
                          </a:schemeClr>
                        </a:gs>
                      </a:gsLst>
                      <a:lin ang="5400000" scaled="1"/>
                    </a:gradFill>
                  </a:tcPr>
                </a:tc>
                <a:tc>
                  <a:txBody>
                    <a:bodyPr/>
                    <a:lstStyle/>
                    <a:p>
                      <a:pPr marL="177800"/>
                      <a:r>
                        <a:rPr lang="ru-RU" sz="1600" u="none" strike="noStrike" spc="0" dirty="0">
                          <a:effectLst/>
                          <a:latin typeface="+mn-lt"/>
                        </a:rPr>
                        <a:t>+</a:t>
                      </a:r>
                      <a:endParaRPr lang="ru-RU" sz="1600" dirty="0">
                        <a:solidFill>
                          <a:srgbClr val="000000"/>
                        </a:solidFill>
                        <a:effectLst/>
                        <a:latin typeface="+mn-lt"/>
                        <a:ea typeface="Microsoft Sans Serif" panose="020B0604020202020204" pitchFamily="34" charset="0"/>
                      </a:endParaRPr>
                    </a:p>
                  </a:txBody>
                  <a:tcPr marL="5276" marR="52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31000">
                          <a:schemeClr val="accent1">
                            <a:lumMod val="40000"/>
                            <a:lumOff val="60000"/>
                          </a:schemeClr>
                        </a:gs>
                        <a:gs pos="49000">
                          <a:schemeClr val="accent1">
                            <a:lumMod val="45000"/>
                            <a:lumOff val="55000"/>
                          </a:schemeClr>
                        </a:gs>
                        <a:gs pos="50000">
                          <a:schemeClr val="accent1">
                            <a:lumMod val="45000"/>
                            <a:lumOff val="55000"/>
                          </a:schemeClr>
                        </a:gs>
                        <a:gs pos="75000">
                          <a:schemeClr val="accent1">
                            <a:lumMod val="30000"/>
                            <a:lumOff val="70000"/>
                          </a:schemeClr>
                        </a:gs>
                      </a:gsLst>
                      <a:lin ang="5400000" scaled="1"/>
                    </a:gradFill>
                  </a:tcPr>
                </a:tc>
                <a:tc>
                  <a:txBody>
                    <a:bodyPr/>
                    <a:lstStyle/>
                    <a:p>
                      <a:pPr marL="114300"/>
                      <a:r>
                        <a:rPr lang="ru-RU" sz="1600" u="none" strike="noStrike" spc="0" dirty="0">
                          <a:effectLst/>
                          <a:latin typeface="+mn-lt"/>
                        </a:rPr>
                        <a:t>+</a:t>
                      </a:r>
                      <a:endParaRPr lang="ru-RU" sz="1600" dirty="0">
                        <a:solidFill>
                          <a:srgbClr val="000000"/>
                        </a:solidFill>
                        <a:effectLst/>
                        <a:latin typeface="+mn-lt"/>
                        <a:ea typeface="Microsoft Sans Serif" panose="020B0604020202020204" pitchFamily="34" charset="0"/>
                      </a:endParaRPr>
                    </a:p>
                  </a:txBody>
                  <a:tcPr marL="5276" marR="52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31000">
                          <a:schemeClr val="accent1">
                            <a:lumMod val="40000"/>
                            <a:lumOff val="60000"/>
                          </a:schemeClr>
                        </a:gs>
                        <a:gs pos="49000">
                          <a:schemeClr val="accent1">
                            <a:lumMod val="45000"/>
                            <a:lumOff val="55000"/>
                          </a:schemeClr>
                        </a:gs>
                        <a:gs pos="50000">
                          <a:schemeClr val="accent1">
                            <a:lumMod val="45000"/>
                            <a:lumOff val="55000"/>
                          </a:schemeClr>
                        </a:gs>
                        <a:gs pos="75000">
                          <a:schemeClr val="accent1">
                            <a:lumMod val="30000"/>
                            <a:lumOff val="70000"/>
                          </a:schemeClr>
                        </a:gs>
                      </a:gsLst>
                      <a:lin ang="5400000" scaled="1"/>
                    </a:gradFill>
                  </a:tcPr>
                </a:tc>
                <a:extLst>
                  <a:ext uri="{0D108BD9-81ED-4DB2-BD59-A6C34878D82A}">
                    <a16:rowId xmlns:a16="http://schemas.microsoft.com/office/drawing/2014/main" val="2447012040"/>
                  </a:ext>
                </a:extLst>
              </a:tr>
              <a:tr h="506308">
                <a:tc>
                  <a:txBody>
                    <a:bodyPr/>
                    <a:lstStyle/>
                    <a:p>
                      <a:pPr marL="165100"/>
                      <a:r>
                        <a:rPr lang="ru-RU" sz="1600" u="none" strike="noStrike" spc="0">
                          <a:effectLst/>
                        </a:rPr>
                        <a:t>6</a:t>
                      </a:r>
                      <a:endParaRPr lang="ru-RU" sz="1600">
                        <a:solidFill>
                          <a:srgbClr val="000000"/>
                        </a:solidFill>
                        <a:effectLst/>
                        <a:latin typeface="Microsoft Sans Serif" panose="020B0604020202020204" pitchFamily="34" charset="0"/>
                        <a:ea typeface="Microsoft Sans Serif" panose="020B0604020202020204" pitchFamily="34" charset="0"/>
                      </a:endParaRPr>
                    </a:p>
                  </a:txBody>
                  <a:tcPr marL="5276" marR="52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31000">
                          <a:schemeClr val="accent1">
                            <a:lumMod val="40000"/>
                            <a:lumOff val="60000"/>
                          </a:schemeClr>
                        </a:gs>
                        <a:gs pos="49000">
                          <a:schemeClr val="accent1">
                            <a:lumMod val="45000"/>
                            <a:lumOff val="55000"/>
                          </a:schemeClr>
                        </a:gs>
                        <a:gs pos="50000">
                          <a:schemeClr val="accent1">
                            <a:lumMod val="45000"/>
                            <a:lumOff val="55000"/>
                          </a:schemeClr>
                        </a:gs>
                        <a:gs pos="75000">
                          <a:schemeClr val="accent1">
                            <a:lumMod val="30000"/>
                            <a:lumOff val="70000"/>
                          </a:schemeClr>
                        </a:gs>
                      </a:gsLst>
                      <a:lin ang="5400000" scaled="1"/>
                    </a:gradFill>
                  </a:tcPr>
                </a:tc>
                <a:tc>
                  <a:txBody>
                    <a:bodyPr/>
                    <a:lstStyle/>
                    <a:p>
                      <a:pPr indent="241300" algn="just"/>
                      <a:r>
                        <a:rPr lang="ru-RU" sz="1600" b="1" u="none" strike="noStrike" spc="0" dirty="0">
                          <a:solidFill>
                            <a:srgbClr val="C00000"/>
                          </a:solidFill>
                          <a:effectLst/>
                          <a:latin typeface="+mj-lt"/>
                        </a:rPr>
                        <a:t>Документ, устанавливающий уровень физической защиты </a:t>
                      </a:r>
                      <a:r>
                        <a:rPr lang="ru-RU" sz="1600" u="none" strike="noStrike" spc="0" dirty="0">
                          <a:effectLst/>
                          <a:latin typeface="+mj-lt"/>
                        </a:rPr>
                        <a:t>(при транспортировании между различными организациями разрабатывается грузоотправителем).</a:t>
                      </a:r>
                      <a:endParaRPr lang="ru-RU" sz="1600" dirty="0">
                        <a:solidFill>
                          <a:srgbClr val="000000"/>
                        </a:solidFill>
                        <a:effectLst/>
                        <a:latin typeface="+mj-lt"/>
                        <a:ea typeface="Microsoft Sans Serif" panose="020B0604020202020204" pitchFamily="34" charset="0"/>
                      </a:endParaRPr>
                    </a:p>
                  </a:txBody>
                  <a:tcPr marL="5276" marR="5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31000">
                          <a:schemeClr val="accent1">
                            <a:lumMod val="40000"/>
                            <a:lumOff val="60000"/>
                          </a:schemeClr>
                        </a:gs>
                        <a:gs pos="49000">
                          <a:schemeClr val="accent1">
                            <a:lumMod val="45000"/>
                            <a:lumOff val="55000"/>
                          </a:schemeClr>
                        </a:gs>
                        <a:gs pos="50000">
                          <a:schemeClr val="accent1">
                            <a:lumMod val="45000"/>
                            <a:lumOff val="55000"/>
                          </a:schemeClr>
                        </a:gs>
                        <a:gs pos="75000">
                          <a:schemeClr val="accent1">
                            <a:lumMod val="30000"/>
                            <a:lumOff val="70000"/>
                          </a:schemeClr>
                        </a:gs>
                      </a:gsLst>
                      <a:lin ang="5400000" scaled="1"/>
                    </a:gradFill>
                  </a:tcPr>
                </a:tc>
                <a:tc>
                  <a:txBody>
                    <a:bodyPr/>
                    <a:lstStyle/>
                    <a:p>
                      <a:pPr marL="165100"/>
                      <a:r>
                        <a:rPr lang="ru-RU" sz="1600" u="none" strike="noStrike" spc="0" dirty="0">
                          <a:effectLst/>
                          <a:latin typeface="+mn-lt"/>
                        </a:rPr>
                        <a:t>+</a:t>
                      </a:r>
                      <a:endParaRPr lang="ru-RU" sz="1600" dirty="0">
                        <a:solidFill>
                          <a:srgbClr val="000000"/>
                        </a:solidFill>
                        <a:effectLst/>
                        <a:latin typeface="+mn-lt"/>
                        <a:ea typeface="Microsoft Sans Serif" panose="020B0604020202020204" pitchFamily="34" charset="0"/>
                      </a:endParaRPr>
                    </a:p>
                  </a:txBody>
                  <a:tcPr marL="5276" marR="52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31000">
                          <a:schemeClr val="accent1">
                            <a:lumMod val="40000"/>
                            <a:lumOff val="60000"/>
                          </a:schemeClr>
                        </a:gs>
                        <a:gs pos="49000">
                          <a:schemeClr val="accent1">
                            <a:lumMod val="45000"/>
                            <a:lumOff val="55000"/>
                          </a:schemeClr>
                        </a:gs>
                        <a:gs pos="50000">
                          <a:schemeClr val="accent1">
                            <a:lumMod val="45000"/>
                            <a:lumOff val="55000"/>
                          </a:schemeClr>
                        </a:gs>
                        <a:gs pos="75000">
                          <a:schemeClr val="accent1">
                            <a:lumMod val="30000"/>
                            <a:lumOff val="70000"/>
                          </a:schemeClr>
                        </a:gs>
                      </a:gsLst>
                      <a:lin ang="5400000" scaled="1"/>
                    </a:gradFill>
                  </a:tcPr>
                </a:tc>
                <a:tc>
                  <a:txBody>
                    <a:bodyPr/>
                    <a:lstStyle/>
                    <a:p>
                      <a:pPr marL="127000"/>
                      <a:r>
                        <a:rPr lang="ru-RU" sz="1600" u="none" strike="noStrike" spc="0">
                          <a:effectLst/>
                          <a:latin typeface="+mn-lt"/>
                        </a:rPr>
                        <a:t>+</a:t>
                      </a:r>
                      <a:endParaRPr lang="ru-RU" sz="1600">
                        <a:solidFill>
                          <a:srgbClr val="000000"/>
                        </a:solidFill>
                        <a:effectLst/>
                        <a:latin typeface="+mn-lt"/>
                        <a:ea typeface="Microsoft Sans Serif" panose="020B0604020202020204" pitchFamily="34" charset="0"/>
                      </a:endParaRPr>
                    </a:p>
                  </a:txBody>
                  <a:tcPr marL="5276" marR="52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31000">
                          <a:schemeClr val="accent1">
                            <a:lumMod val="40000"/>
                            <a:lumOff val="60000"/>
                          </a:schemeClr>
                        </a:gs>
                        <a:gs pos="49000">
                          <a:schemeClr val="accent1">
                            <a:lumMod val="45000"/>
                            <a:lumOff val="55000"/>
                          </a:schemeClr>
                        </a:gs>
                        <a:gs pos="50000">
                          <a:schemeClr val="accent1">
                            <a:lumMod val="45000"/>
                            <a:lumOff val="55000"/>
                          </a:schemeClr>
                        </a:gs>
                        <a:gs pos="75000">
                          <a:schemeClr val="accent1">
                            <a:lumMod val="30000"/>
                            <a:lumOff val="70000"/>
                          </a:schemeClr>
                        </a:gs>
                      </a:gsLst>
                      <a:lin ang="5400000" scaled="1"/>
                    </a:gradFill>
                  </a:tcPr>
                </a:tc>
                <a:tc>
                  <a:txBody>
                    <a:bodyPr/>
                    <a:lstStyle/>
                    <a:p>
                      <a:pPr marL="177800"/>
                      <a:r>
                        <a:rPr lang="ru-RU" sz="1600" u="none" strike="noStrike" spc="0" dirty="0">
                          <a:effectLst/>
                          <a:latin typeface="+mn-lt"/>
                        </a:rPr>
                        <a:t>+</a:t>
                      </a:r>
                      <a:endParaRPr lang="ru-RU" sz="1600" dirty="0">
                        <a:solidFill>
                          <a:srgbClr val="000000"/>
                        </a:solidFill>
                        <a:effectLst/>
                        <a:latin typeface="+mn-lt"/>
                        <a:ea typeface="Microsoft Sans Serif" panose="020B0604020202020204" pitchFamily="34" charset="0"/>
                      </a:endParaRPr>
                    </a:p>
                  </a:txBody>
                  <a:tcPr marL="5276" marR="52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31000">
                          <a:schemeClr val="accent1">
                            <a:lumMod val="40000"/>
                            <a:lumOff val="60000"/>
                          </a:schemeClr>
                        </a:gs>
                        <a:gs pos="49000">
                          <a:schemeClr val="accent1">
                            <a:lumMod val="45000"/>
                            <a:lumOff val="55000"/>
                          </a:schemeClr>
                        </a:gs>
                        <a:gs pos="50000">
                          <a:schemeClr val="accent1">
                            <a:lumMod val="45000"/>
                            <a:lumOff val="55000"/>
                          </a:schemeClr>
                        </a:gs>
                        <a:gs pos="75000">
                          <a:schemeClr val="accent1">
                            <a:lumMod val="30000"/>
                            <a:lumOff val="70000"/>
                          </a:schemeClr>
                        </a:gs>
                      </a:gsLst>
                      <a:lin ang="5400000" scaled="1"/>
                    </a:gradFill>
                  </a:tcPr>
                </a:tc>
                <a:tc>
                  <a:txBody>
                    <a:bodyPr/>
                    <a:lstStyle/>
                    <a:p>
                      <a:pPr marL="114300"/>
                      <a:r>
                        <a:rPr lang="ru-RU" sz="1600" u="none" strike="noStrike" spc="0" dirty="0">
                          <a:effectLst/>
                          <a:latin typeface="+mn-lt"/>
                        </a:rPr>
                        <a:t>+</a:t>
                      </a:r>
                      <a:endParaRPr lang="ru-RU" sz="1600" dirty="0">
                        <a:solidFill>
                          <a:srgbClr val="000000"/>
                        </a:solidFill>
                        <a:effectLst/>
                        <a:latin typeface="+mn-lt"/>
                        <a:ea typeface="Microsoft Sans Serif" panose="020B0604020202020204" pitchFamily="34" charset="0"/>
                      </a:endParaRPr>
                    </a:p>
                  </a:txBody>
                  <a:tcPr marL="5276" marR="52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31000">
                          <a:schemeClr val="accent1">
                            <a:lumMod val="40000"/>
                            <a:lumOff val="60000"/>
                          </a:schemeClr>
                        </a:gs>
                        <a:gs pos="49000">
                          <a:schemeClr val="accent1">
                            <a:lumMod val="45000"/>
                            <a:lumOff val="55000"/>
                          </a:schemeClr>
                        </a:gs>
                        <a:gs pos="50000">
                          <a:schemeClr val="accent1">
                            <a:lumMod val="45000"/>
                            <a:lumOff val="55000"/>
                          </a:schemeClr>
                        </a:gs>
                        <a:gs pos="75000">
                          <a:schemeClr val="accent1">
                            <a:lumMod val="30000"/>
                            <a:lumOff val="70000"/>
                          </a:schemeClr>
                        </a:gs>
                      </a:gsLst>
                      <a:lin ang="5400000" scaled="1"/>
                    </a:gradFill>
                  </a:tcPr>
                </a:tc>
                <a:extLst>
                  <a:ext uri="{0D108BD9-81ED-4DB2-BD59-A6C34878D82A}">
                    <a16:rowId xmlns:a16="http://schemas.microsoft.com/office/drawing/2014/main" val="2367647098"/>
                  </a:ext>
                </a:extLst>
              </a:tr>
              <a:tr h="252169">
                <a:tc>
                  <a:txBody>
                    <a:bodyPr/>
                    <a:lstStyle/>
                    <a:p>
                      <a:pPr marL="152400"/>
                      <a:r>
                        <a:rPr lang="ru-RU" sz="1400" b="0" i="0" u="none" strike="noStrike" spc="0" dirty="0">
                          <a:solidFill>
                            <a:srgbClr val="000000"/>
                          </a:solidFill>
                          <a:effectLst/>
                          <a:latin typeface="Arial" panose="020B0604020202020204" pitchFamily="34" charset="0"/>
                          <a:ea typeface="Microsoft Sans Serif" panose="020B0604020202020204" pitchFamily="34" charset="0"/>
                          <a:cs typeface="Times New Roman" panose="02020603050405020304" pitchFamily="18" charset="0"/>
                        </a:rPr>
                        <a:t>7</a:t>
                      </a:r>
                      <a:endParaRPr lang="ru-RU" sz="1200" dirty="0">
                        <a:solidFill>
                          <a:srgbClr val="000000"/>
                        </a:solidFill>
                        <a:effectLst/>
                        <a:latin typeface="Microsoft Sans Serif" panose="020B0604020202020204" pitchFamily="34" charset="0"/>
                        <a:ea typeface="Microsoft Sans Serif" panose="020B0604020202020204" pitchFamily="34"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31000">
                          <a:schemeClr val="accent1">
                            <a:lumMod val="40000"/>
                            <a:lumOff val="60000"/>
                          </a:schemeClr>
                        </a:gs>
                        <a:gs pos="49000">
                          <a:schemeClr val="accent1">
                            <a:lumMod val="45000"/>
                            <a:lumOff val="55000"/>
                          </a:schemeClr>
                        </a:gs>
                        <a:gs pos="50000">
                          <a:schemeClr val="accent1">
                            <a:lumMod val="45000"/>
                            <a:lumOff val="55000"/>
                          </a:schemeClr>
                        </a:gs>
                        <a:gs pos="75000">
                          <a:schemeClr val="accent1">
                            <a:lumMod val="30000"/>
                            <a:lumOff val="70000"/>
                          </a:schemeClr>
                        </a:gs>
                      </a:gsLst>
                      <a:lin ang="5400000" scaled="1"/>
                    </a:gradFill>
                  </a:tcPr>
                </a:tc>
                <a:tc>
                  <a:txBody>
                    <a:bodyPr/>
                    <a:lstStyle/>
                    <a:p>
                      <a:pPr indent="241300" algn="just"/>
                      <a:r>
                        <a:rPr lang="ru-RU" sz="1600" b="1" i="0" u="none" strike="noStrike" spc="0" dirty="0">
                          <a:solidFill>
                            <a:srgbClr val="C00000"/>
                          </a:solidFill>
                          <a:effectLst/>
                          <a:latin typeface="+mj-lt"/>
                          <a:ea typeface="Microsoft Sans Serif" panose="020B0604020202020204" pitchFamily="34" charset="0"/>
                          <a:cs typeface="Times New Roman" panose="02020603050405020304" pitchFamily="18" charset="0"/>
                        </a:rPr>
                        <a:t>План физической защиты РВ, ЯМ</a:t>
                      </a:r>
                      <a:r>
                        <a:rPr lang="ru-RU" sz="1400" b="0" i="0" u="none" strike="noStrike" spc="0" dirty="0">
                          <a:solidFill>
                            <a:srgbClr val="000000"/>
                          </a:solidFill>
                          <a:effectLst/>
                          <a:latin typeface="+mj-lt"/>
                          <a:ea typeface="Microsoft Sans Serif" panose="020B0604020202020204" pitchFamily="34" charset="0"/>
                          <a:cs typeface="Times New Roman" panose="02020603050405020304" pitchFamily="18" charset="0"/>
                        </a:rPr>
                        <a:t>, подлежащих учету в СГУК РВ и РАО, при их транспортировании.</a:t>
                      </a:r>
                      <a:endParaRPr lang="ru-RU" sz="1200" dirty="0">
                        <a:solidFill>
                          <a:srgbClr val="000000"/>
                        </a:solidFill>
                        <a:effectLst/>
                        <a:latin typeface="+mj-lt"/>
                        <a:ea typeface="Microsoft Sans Serif" panose="020B0604020202020204" pitchFamily="34"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31000">
                          <a:schemeClr val="accent1">
                            <a:lumMod val="40000"/>
                            <a:lumOff val="60000"/>
                          </a:schemeClr>
                        </a:gs>
                        <a:gs pos="49000">
                          <a:schemeClr val="accent1">
                            <a:lumMod val="45000"/>
                            <a:lumOff val="55000"/>
                          </a:schemeClr>
                        </a:gs>
                        <a:gs pos="50000">
                          <a:schemeClr val="accent1">
                            <a:lumMod val="45000"/>
                            <a:lumOff val="55000"/>
                          </a:schemeClr>
                        </a:gs>
                        <a:gs pos="75000">
                          <a:schemeClr val="accent1">
                            <a:lumMod val="30000"/>
                            <a:lumOff val="70000"/>
                          </a:schemeClr>
                        </a:gs>
                      </a:gsLst>
                      <a:lin ang="5400000" scaled="1"/>
                    </a:gradFill>
                  </a:tcPr>
                </a:tc>
                <a:tc>
                  <a:txBody>
                    <a:bodyPr/>
                    <a:lstStyle/>
                    <a:p>
                      <a:pPr marL="177800"/>
                      <a:r>
                        <a:rPr lang="ru-RU" sz="1600" b="0" i="0" u="none" strike="noStrike" spc="0" dirty="0">
                          <a:solidFill>
                            <a:srgbClr val="000000"/>
                          </a:solidFill>
                          <a:effectLst/>
                          <a:latin typeface="+mn-lt"/>
                          <a:ea typeface="Microsoft Sans Serif" panose="020B0604020202020204" pitchFamily="34" charset="0"/>
                          <a:cs typeface="Times New Roman" panose="02020603050405020304" pitchFamily="18" charset="0"/>
                        </a:rPr>
                        <a:t>+</a:t>
                      </a:r>
                      <a:endParaRPr lang="ru-RU" sz="1600" dirty="0">
                        <a:solidFill>
                          <a:srgbClr val="000000"/>
                        </a:solidFill>
                        <a:effectLst/>
                        <a:latin typeface="+mn-lt"/>
                        <a:ea typeface="Microsoft Sans Serif" panose="020B0604020202020204" pitchFamily="34"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31000">
                          <a:schemeClr val="accent1">
                            <a:lumMod val="40000"/>
                            <a:lumOff val="60000"/>
                          </a:schemeClr>
                        </a:gs>
                        <a:gs pos="49000">
                          <a:schemeClr val="accent1">
                            <a:lumMod val="45000"/>
                            <a:lumOff val="55000"/>
                          </a:schemeClr>
                        </a:gs>
                        <a:gs pos="50000">
                          <a:schemeClr val="accent1">
                            <a:lumMod val="45000"/>
                            <a:lumOff val="55000"/>
                          </a:schemeClr>
                        </a:gs>
                        <a:gs pos="75000">
                          <a:schemeClr val="accent1">
                            <a:lumMod val="30000"/>
                            <a:lumOff val="70000"/>
                          </a:schemeClr>
                        </a:gs>
                      </a:gsLst>
                      <a:lin ang="5400000" scaled="1"/>
                    </a:gradFill>
                  </a:tcPr>
                </a:tc>
                <a:tc>
                  <a:txBody>
                    <a:bodyPr/>
                    <a:lstStyle/>
                    <a:p>
                      <a:pPr marL="127000"/>
                      <a:r>
                        <a:rPr lang="ru-RU" sz="1600" b="0" i="0" u="none" strike="noStrike" spc="0">
                          <a:solidFill>
                            <a:srgbClr val="000000"/>
                          </a:solidFill>
                          <a:effectLst/>
                          <a:latin typeface="+mn-lt"/>
                          <a:ea typeface="Microsoft Sans Serif" panose="020B0604020202020204" pitchFamily="34" charset="0"/>
                          <a:cs typeface="Times New Roman" panose="02020603050405020304" pitchFamily="18" charset="0"/>
                        </a:rPr>
                        <a:t>+</a:t>
                      </a:r>
                      <a:endParaRPr lang="ru-RU" sz="1600">
                        <a:solidFill>
                          <a:srgbClr val="000000"/>
                        </a:solidFill>
                        <a:effectLst/>
                        <a:latin typeface="+mn-lt"/>
                        <a:ea typeface="Microsoft Sans Serif" panose="020B0604020202020204" pitchFamily="34"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31000">
                          <a:schemeClr val="accent1">
                            <a:lumMod val="40000"/>
                            <a:lumOff val="60000"/>
                          </a:schemeClr>
                        </a:gs>
                        <a:gs pos="49000">
                          <a:schemeClr val="accent1">
                            <a:lumMod val="45000"/>
                            <a:lumOff val="55000"/>
                          </a:schemeClr>
                        </a:gs>
                        <a:gs pos="50000">
                          <a:schemeClr val="accent1">
                            <a:lumMod val="45000"/>
                            <a:lumOff val="55000"/>
                          </a:schemeClr>
                        </a:gs>
                        <a:gs pos="75000">
                          <a:schemeClr val="accent1">
                            <a:lumMod val="30000"/>
                            <a:lumOff val="70000"/>
                          </a:schemeClr>
                        </a:gs>
                      </a:gsLst>
                      <a:lin ang="5400000" scaled="1"/>
                    </a:gradFill>
                  </a:tcPr>
                </a:tc>
                <a:tc>
                  <a:txBody>
                    <a:bodyPr/>
                    <a:lstStyle/>
                    <a:p>
                      <a:pPr marL="177800"/>
                      <a:r>
                        <a:rPr lang="ru-RU" sz="1600" b="0" i="0" u="none" strike="noStrike" spc="0">
                          <a:solidFill>
                            <a:srgbClr val="000000"/>
                          </a:solidFill>
                          <a:effectLst/>
                          <a:latin typeface="+mn-lt"/>
                          <a:ea typeface="Microsoft Sans Serif" panose="020B0604020202020204" pitchFamily="34" charset="0"/>
                          <a:cs typeface="Times New Roman" panose="02020603050405020304" pitchFamily="18" charset="0"/>
                        </a:rPr>
                        <a:t>+</a:t>
                      </a:r>
                      <a:endParaRPr lang="ru-RU" sz="1600">
                        <a:solidFill>
                          <a:srgbClr val="000000"/>
                        </a:solidFill>
                        <a:effectLst/>
                        <a:latin typeface="+mn-lt"/>
                        <a:ea typeface="Microsoft Sans Serif" panose="020B0604020202020204" pitchFamily="34"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31000">
                          <a:schemeClr val="accent1">
                            <a:lumMod val="40000"/>
                            <a:lumOff val="60000"/>
                          </a:schemeClr>
                        </a:gs>
                        <a:gs pos="49000">
                          <a:schemeClr val="accent1">
                            <a:lumMod val="45000"/>
                            <a:lumOff val="55000"/>
                          </a:schemeClr>
                        </a:gs>
                        <a:gs pos="50000">
                          <a:schemeClr val="accent1">
                            <a:lumMod val="45000"/>
                            <a:lumOff val="55000"/>
                          </a:schemeClr>
                        </a:gs>
                        <a:gs pos="75000">
                          <a:schemeClr val="accent1">
                            <a:lumMod val="30000"/>
                            <a:lumOff val="70000"/>
                          </a:schemeClr>
                        </a:gs>
                      </a:gsLst>
                      <a:lin ang="5400000" scaled="1"/>
                    </a:gradFill>
                  </a:tcPr>
                </a:tc>
                <a:tc>
                  <a:txBody>
                    <a:bodyPr/>
                    <a:lstStyle/>
                    <a:p>
                      <a:pPr algn="ctr"/>
                      <a:r>
                        <a:rPr lang="ru-RU" sz="1600" b="0" i="0" u="none" strike="noStrike" spc="0" dirty="0">
                          <a:solidFill>
                            <a:srgbClr val="000000"/>
                          </a:solidFill>
                          <a:effectLst/>
                          <a:latin typeface="+mn-lt"/>
                          <a:ea typeface="Courier New" panose="02070309020205020404" pitchFamily="49" charset="0"/>
                          <a:cs typeface="Courier New" panose="02070309020205020404" pitchFamily="49" charset="0"/>
                        </a:rPr>
                        <a:t>-</a:t>
                      </a:r>
                      <a:endParaRPr lang="ru-RU" sz="1600" dirty="0">
                        <a:solidFill>
                          <a:srgbClr val="000000"/>
                        </a:solidFill>
                        <a:effectLst/>
                        <a:latin typeface="+mn-lt"/>
                        <a:ea typeface="Microsoft Sans Serif" panose="020B0604020202020204" pitchFamily="34"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31000">
                          <a:schemeClr val="accent1">
                            <a:lumMod val="40000"/>
                            <a:lumOff val="60000"/>
                          </a:schemeClr>
                        </a:gs>
                        <a:gs pos="49000">
                          <a:schemeClr val="accent1">
                            <a:lumMod val="45000"/>
                            <a:lumOff val="55000"/>
                          </a:schemeClr>
                        </a:gs>
                        <a:gs pos="50000">
                          <a:schemeClr val="accent1">
                            <a:lumMod val="45000"/>
                            <a:lumOff val="55000"/>
                          </a:schemeClr>
                        </a:gs>
                        <a:gs pos="75000">
                          <a:schemeClr val="accent1">
                            <a:lumMod val="30000"/>
                            <a:lumOff val="70000"/>
                          </a:schemeClr>
                        </a:gs>
                      </a:gsLst>
                      <a:lin ang="5400000" scaled="1"/>
                    </a:gradFill>
                  </a:tcPr>
                </a:tc>
                <a:extLst>
                  <a:ext uri="{0D108BD9-81ED-4DB2-BD59-A6C34878D82A}">
                    <a16:rowId xmlns:a16="http://schemas.microsoft.com/office/drawing/2014/main" val="1677696309"/>
                  </a:ext>
                </a:extLst>
              </a:tr>
              <a:tr h="748690">
                <a:tc>
                  <a:txBody>
                    <a:bodyPr/>
                    <a:lstStyle/>
                    <a:p>
                      <a:pPr marL="152400"/>
                      <a:r>
                        <a:rPr lang="ru-RU" sz="1400" b="0" i="0" u="none" strike="noStrike" spc="0" dirty="0">
                          <a:solidFill>
                            <a:srgbClr val="000000"/>
                          </a:solidFill>
                          <a:effectLst/>
                          <a:latin typeface="Arial" panose="020B0604020202020204" pitchFamily="34" charset="0"/>
                          <a:ea typeface="Microsoft Sans Serif" panose="020B0604020202020204" pitchFamily="34" charset="0"/>
                          <a:cs typeface="Times New Roman" panose="02020603050405020304" pitchFamily="18" charset="0"/>
                        </a:rPr>
                        <a:t>8</a:t>
                      </a:r>
                      <a:endParaRPr lang="ru-RU" sz="1200" dirty="0">
                        <a:solidFill>
                          <a:srgbClr val="000000"/>
                        </a:solidFill>
                        <a:effectLst/>
                        <a:latin typeface="Microsoft Sans Serif" panose="020B0604020202020204" pitchFamily="34" charset="0"/>
                        <a:ea typeface="Microsoft Sans Serif" panose="020B060402020202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31000">
                          <a:schemeClr val="accent1">
                            <a:lumMod val="40000"/>
                            <a:lumOff val="60000"/>
                          </a:schemeClr>
                        </a:gs>
                        <a:gs pos="49000">
                          <a:schemeClr val="accent1">
                            <a:lumMod val="45000"/>
                            <a:lumOff val="55000"/>
                          </a:schemeClr>
                        </a:gs>
                        <a:gs pos="50000">
                          <a:schemeClr val="accent1">
                            <a:lumMod val="45000"/>
                            <a:lumOff val="55000"/>
                          </a:schemeClr>
                        </a:gs>
                        <a:gs pos="75000">
                          <a:schemeClr val="accent1">
                            <a:lumMod val="30000"/>
                            <a:lumOff val="70000"/>
                          </a:schemeClr>
                        </a:gs>
                      </a:gsLst>
                      <a:lin ang="5400000" scaled="1"/>
                    </a:gradFill>
                  </a:tcPr>
                </a:tc>
                <a:tc>
                  <a:txBody>
                    <a:bodyPr/>
                    <a:lstStyle/>
                    <a:p>
                      <a:pPr indent="241300" algn="just"/>
                      <a:r>
                        <a:rPr lang="ru-RU" sz="1600" b="1" i="0" u="none" strike="noStrike" spc="0" dirty="0">
                          <a:solidFill>
                            <a:srgbClr val="000000"/>
                          </a:solidFill>
                          <a:effectLst/>
                          <a:latin typeface="+mj-lt"/>
                          <a:ea typeface="Microsoft Sans Serif" panose="020B0604020202020204" pitchFamily="34" charset="0"/>
                          <a:cs typeface="Times New Roman" panose="02020603050405020304" pitchFamily="18" charset="0"/>
                        </a:rPr>
                        <a:t>План взаимодействия руководства организации, ответственной за физическую защиту, с силами охраны </a:t>
                      </a:r>
                      <a:r>
                        <a:rPr lang="ru-RU" sz="1400" b="0" i="0" u="none" strike="noStrike" spc="0" dirty="0">
                          <a:solidFill>
                            <a:srgbClr val="000000"/>
                          </a:solidFill>
                          <a:effectLst/>
                          <a:latin typeface="+mj-lt"/>
                          <a:ea typeface="Microsoft Sans Serif" panose="020B0604020202020204" pitchFamily="34" charset="0"/>
                          <a:cs typeface="Times New Roman" panose="02020603050405020304" pitchFamily="18" charset="0"/>
                        </a:rPr>
                        <a:t>(для уровней физической защиты «Б» и «В» - в случае их привлечения к операциям и условиям, которые связаны с перемещением РВ, ЯМ,) </a:t>
                      </a:r>
                      <a:r>
                        <a:rPr lang="ru-RU" sz="1600" b="1" i="0" u="none" strike="noStrike" spc="0" dirty="0">
                          <a:solidFill>
                            <a:srgbClr val="000000"/>
                          </a:solidFill>
                          <a:effectLst/>
                          <a:latin typeface="+mj-lt"/>
                          <a:ea typeface="Microsoft Sans Serif" panose="020B0604020202020204" pitchFamily="34" charset="0"/>
                          <a:cs typeface="Times New Roman" panose="02020603050405020304" pitchFamily="18" charset="0"/>
                        </a:rPr>
                        <a:t>в штатных и чрезвычайных ситуациях.</a:t>
                      </a:r>
                      <a:endParaRPr lang="ru-RU" sz="1600" b="1" dirty="0">
                        <a:solidFill>
                          <a:srgbClr val="000000"/>
                        </a:solidFill>
                        <a:effectLst/>
                        <a:latin typeface="+mj-lt"/>
                        <a:ea typeface="Microsoft Sans Serif" panose="020B0604020202020204" pitchFamily="34"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31000">
                          <a:schemeClr val="accent1">
                            <a:lumMod val="40000"/>
                            <a:lumOff val="60000"/>
                          </a:schemeClr>
                        </a:gs>
                        <a:gs pos="49000">
                          <a:schemeClr val="accent1">
                            <a:lumMod val="45000"/>
                            <a:lumOff val="55000"/>
                          </a:schemeClr>
                        </a:gs>
                        <a:gs pos="50000">
                          <a:schemeClr val="accent1">
                            <a:lumMod val="45000"/>
                            <a:lumOff val="55000"/>
                          </a:schemeClr>
                        </a:gs>
                        <a:gs pos="75000">
                          <a:schemeClr val="accent1">
                            <a:lumMod val="30000"/>
                            <a:lumOff val="70000"/>
                          </a:schemeClr>
                        </a:gs>
                      </a:gsLst>
                      <a:lin ang="5400000" scaled="1"/>
                    </a:gradFill>
                  </a:tcPr>
                </a:tc>
                <a:tc>
                  <a:txBody>
                    <a:bodyPr/>
                    <a:lstStyle/>
                    <a:p>
                      <a:pPr marL="177800"/>
                      <a:r>
                        <a:rPr lang="ru-RU" sz="1600" b="0" i="0" u="none" strike="noStrike" spc="0" dirty="0">
                          <a:solidFill>
                            <a:srgbClr val="000000"/>
                          </a:solidFill>
                          <a:effectLst/>
                          <a:latin typeface="+mn-lt"/>
                          <a:ea typeface="Microsoft Sans Serif" panose="020B0604020202020204" pitchFamily="34" charset="0"/>
                          <a:cs typeface="Times New Roman" panose="02020603050405020304" pitchFamily="18" charset="0"/>
                        </a:rPr>
                        <a:t>+</a:t>
                      </a:r>
                      <a:endParaRPr lang="ru-RU" sz="1600" dirty="0">
                        <a:solidFill>
                          <a:srgbClr val="000000"/>
                        </a:solidFill>
                        <a:effectLst/>
                        <a:latin typeface="+mn-lt"/>
                        <a:ea typeface="Microsoft Sans Serif" panose="020B060402020202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31000">
                          <a:schemeClr val="accent1">
                            <a:lumMod val="40000"/>
                            <a:lumOff val="60000"/>
                          </a:schemeClr>
                        </a:gs>
                        <a:gs pos="49000">
                          <a:schemeClr val="accent1">
                            <a:lumMod val="45000"/>
                            <a:lumOff val="55000"/>
                          </a:schemeClr>
                        </a:gs>
                        <a:gs pos="50000">
                          <a:schemeClr val="accent1">
                            <a:lumMod val="45000"/>
                            <a:lumOff val="55000"/>
                          </a:schemeClr>
                        </a:gs>
                        <a:gs pos="75000">
                          <a:schemeClr val="accent1">
                            <a:lumMod val="30000"/>
                            <a:lumOff val="70000"/>
                          </a:schemeClr>
                        </a:gs>
                      </a:gsLst>
                      <a:lin ang="5400000" scaled="1"/>
                    </a:gradFill>
                  </a:tcPr>
                </a:tc>
                <a:tc>
                  <a:txBody>
                    <a:bodyPr/>
                    <a:lstStyle/>
                    <a:p>
                      <a:pPr marL="127000"/>
                      <a:r>
                        <a:rPr lang="ru-RU" sz="1600" b="0" i="0" u="none" strike="noStrike" spc="0" dirty="0">
                          <a:solidFill>
                            <a:srgbClr val="000000"/>
                          </a:solidFill>
                          <a:effectLst/>
                          <a:latin typeface="+mn-lt"/>
                          <a:ea typeface="Microsoft Sans Serif" panose="020B0604020202020204" pitchFamily="34" charset="0"/>
                          <a:cs typeface="Times New Roman" panose="02020603050405020304" pitchFamily="18" charset="0"/>
                        </a:rPr>
                        <a:t>+</a:t>
                      </a:r>
                      <a:endParaRPr lang="ru-RU" sz="1600" dirty="0">
                        <a:solidFill>
                          <a:srgbClr val="000000"/>
                        </a:solidFill>
                        <a:effectLst/>
                        <a:latin typeface="+mn-lt"/>
                        <a:ea typeface="Microsoft Sans Serif" panose="020B060402020202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31000">
                          <a:schemeClr val="accent1">
                            <a:lumMod val="40000"/>
                            <a:lumOff val="60000"/>
                          </a:schemeClr>
                        </a:gs>
                        <a:gs pos="49000">
                          <a:schemeClr val="accent1">
                            <a:lumMod val="45000"/>
                            <a:lumOff val="55000"/>
                          </a:schemeClr>
                        </a:gs>
                        <a:gs pos="50000">
                          <a:schemeClr val="accent1">
                            <a:lumMod val="45000"/>
                            <a:lumOff val="55000"/>
                          </a:schemeClr>
                        </a:gs>
                        <a:gs pos="75000">
                          <a:schemeClr val="accent1">
                            <a:lumMod val="30000"/>
                            <a:lumOff val="70000"/>
                          </a:schemeClr>
                        </a:gs>
                      </a:gsLst>
                      <a:lin ang="5400000" scaled="1"/>
                    </a:gradFill>
                  </a:tcPr>
                </a:tc>
                <a:tc>
                  <a:txBody>
                    <a:bodyPr/>
                    <a:lstStyle/>
                    <a:p>
                      <a:pPr marL="177800"/>
                      <a:r>
                        <a:rPr lang="ru-RU" sz="1600" b="0" i="0" u="none" strike="noStrike" spc="0" dirty="0">
                          <a:solidFill>
                            <a:srgbClr val="000000"/>
                          </a:solidFill>
                          <a:effectLst/>
                          <a:latin typeface="+mn-lt"/>
                          <a:ea typeface="Microsoft Sans Serif" panose="020B0604020202020204" pitchFamily="34" charset="0"/>
                          <a:cs typeface="Times New Roman" panose="02020603050405020304" pitchFamily="18" charset="0"/>
                        </a:rPr>
                        <a:t>+</a:t>
                      </a:r>
                      <a:endParaRPr lang="ru-RU" sz="1600" dirty="0">
                        <a:solidFill>
                          <a:srgbClr val="000000"/>
                        </a:solidFill>
                        <a:effectLst/>
                        <a:latin typeface="+mn-lt"/>
                        <a:ea typeface="Microsoft Sans Serif" panose="020B060402020202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31000">
                          <a:schemeClr val="accent1">
                            <a:lumMod val="40000"/>
                            <a:lumOff val="60000"/>
                          </a:schemeClr>
                        </a:gs>
                        <a:gs pos="49000">
                          <a:schemeClr val="accent1">
                            <a:lumMod val="45000"/>
                            <a:lumOff val="55000"/>
                          </a:schemeClr>
                        </a:gs>
                        <a:gs pos="50000">
                          <a:schemeClr val="accent1">
                            <a:lumMod val="45000"/>
                            <a:lumOff val="55000"/>
                          </a:schemeClr>
                        </a:gs>
                        <a:gs pos="75000">
                          <a:schemeClr val="accent1">
                            <a:lumMod val="30000"/>
                            <a:lumOff val="70000"/>
                          </a:schemeClr>
                        </a:gs>
                      </a:gsLst>
                      <a:lin ang="5400000" scaled="1"/>
                    </a:gradFill>
                  </a:tcPr>
                </a:tc>
                <a:tc>
                  <a:txBody>
                    <a:bodyPr/>
                    <a:lstStyle/>
                    <a:p>
                      <a:pPr algn="ctr"/>
                      <a:r>
                        <a:rPr lang="ru-RU" sz="1600" b="0" i="0" u="none" strike="noStrike" spc="0" dirty="0">
                          <a:solidFill>
                            <a:srgbClr val="000000"/>
                          </a:solidFill>
                          <a:effectLst/>
                          <a:latin typeface="+mn-lt"/>
                          <a:ea typeface="Courier New" panose="02070309020205020404" pitchFamily="49" charset="0"/>
                          <a:cs typeface="Courier New" panose="02070309020205020404" pitchFamily="49" charset="0"/>
                        </a:rPr>
                        <a:t>-</a:t>
                      </a:r>
                      <a:endParaRPr lang="ru-RU" sz="1600" dirty="0">
                        <a:solidFill>
                          <a:srgbClr val="000000"/>
                        </a:solidFill>
                        <a:effectLst/>
                        <a:latin typeface="+mn-lt"/>
                        <a:ea typeface="Microsoft Sans Serif" panose="020B060402020202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31000">
                          <a:schemeClr val="accent1">
                            <a:lumMod val="40000"/>
                            <a:lumOff val="60000"/>
                          </a:schemeClr>
                        </a:gs>
                        <a:gs pos="49000">
                          <a:schemeClr val="accent1">
                            <a:lumMod val="45000"/>
                            <a:lumOff val="55000"/>
                          </a:schemeClr>
                        </a:gs>
                        <a:gs pos="50000">
                          <a:schemeClr val="accent1">
                            <a:lumMod val="45000"/>
                            <a:lumOff val="55000"/>
                          </a:schemeClr>
                        </a:gs>
                        <a:gs pos="75000">
                          <a:schemeClr val="accent1">
                            <a:lumMod val="30000"/>
                            <a:lumOff val="70000"/>
                          </a:schemeClr>
                        </a:gs>
                      </a:gsLst>
                      <a:lin ang="5400000" scaled="1"/>
                    </a:gradFill>
                  </a:tcPr>
                </a:tc>
                <a:extLst>
                  <a:ext uri="{0D108BD9-81ED-4DB2-BD59-A6C34878D82A}">
                    <a16:rowId xmlns:a16="http://schemas.microsoft.com/office/drawing/2014/main" val="3470766096"/>
                  </a:ext>
                </a:extLst>
              </a:tr>
              <a:tr h="261498">
                <a:tc>
                  <a:txBody>
                    <a:bodyPr/>
                    <a:lstStyle/>
                    <a:p>
                      <a:pPr marL="152400"/>
                      <a:r>
                        <a:rPr lang="ru-RU" sz="1400" b="0" i="0" u="none" strike="noStrike" spc="0">
                          <a:solidFill>
                            <a:srgbClr val="000000"/>
                          </a:solidFill>
                          <a:effectLst/>
                          <a:latin typeface="Arial" panose="020B0604020202020204" pitchFamily="34" charset="0"/>
                          <a:ea typeface="Microsoft Sans Serif" panose="020B0604020202020204" pitchFamily="34" charset="0"/>
                          <a:cs typeface="Times New Roman" panose="02020603050405020304" pitchFamily="18" charset="0"/>
                        </a:rPr>
                        <a:t>9</a:t>
                      </a:r>
                      <a:endParaRPr lang="ru-RU" sz="1200">
                        <a:solidFill>
                          <a:srgbClr val="000000"/>
                        </a:solidFill>
                        <a:effectLst/>
                        <a:latin typeface="Microsoft Sans Serif" panose="020B0604020202020204" pitchFamily="34" charset="0"/>
                        <a:ea typeface="Microsoft Sans Serif" panose="020B0604020202020204" pitchFamily="34"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31000">
                          <a:schemeClr val="accent1">
                            <a:lumMod val="40000"/>
                            <a:lumOff val="60000"/>
                          </a:schemeClr>
                        </a:gs>
                        <a:gs pos="49000">
                          <a:schemeClr val="accent1">
                            <a:lumMod val="45000"/>
                            <a:lumOff val="55000"/>
                          </a:schemeClr>
                        </a:gs>
                        <a:gs pos="50000">
                          <a:schemeClr val="accent1">
                            <a:lumMod val="45000"/>
                            <a:lumOff val="55000"/>
                          </a:schemeClr>
                        </a:gs>
                        <a:gs pos="75000">
                          <a:schemeClr val="accent1">
                            <a:lumMod val="30000"/>
                            <a:lumOff val="70000"/>
                          </a:schemeClr>
                        </a:gs>
                      </a:gsLst>
                      <a:lin ang="5400000" scaled="1"/>
                    </a:gradFill>
                  </a:tcPr>
                </a:tc>
                <a:tc>
                  <a:txBody>
                    <a:bodyPr/>
                    <a:lstStyle/>
                    <a:p>
                      <a:pPr indent="241300" algn="just"/>
                      <a:r>
                        <a:rPr lang="ru-RU" sz="1600" b="1" i="0" u="none" strike="noStrike" spc="0" dirty="0">
                          <a:solidFill>
                            <a:srgbClr val="000000"/>
                          </a:solidFill>
                          <a:effectLst/>
                          <a:latin typeface="+mj-lt"/>
                          <a:ea typeface="Microsoft Sans Serif" panose="020B0604020202020204" pitchFamily="34" charset="0"/>
                          <a:cs typeface="Times New Roman" panose="02020603050405020304" pitchFamily="18" charset="0"/>
                        </a:rPr>
                        <a:t>Журнал учета несанкционированных действий</a:t>
                      </a:r>
                      <a:r>
                        <a:rPr lang="ru-RU" sz="1400" b="0" i="0" u="none" strike="noStrike" spc="0" dirty="0">
                          <a:solidFill>
                            <a:srgbClr val="000000"/>
                          </a:solidFill>
                          <a:effectLst/>
                          <a:latin typeface="+mj-lt"/>
                          <a:ea typeface="Microsoft Sans Serif" panose="020B0604020202020204" pitchFamily="34" charset="0"/>
                          <a:cs typeface="Times New Roman" panose="02020603050405020304" pitchFamily="18" charset="0"/>
                        </a:rPr>
                        <a:t>.</a:t>
                      </a:r>
                      <a:endParaRPr lang="ru-RU" sz="1200" dirty="0">
                        <a:solidFill>
                          <a:srgbClr val="000000"/>
                        </a:solidFill>
                        <a:effectLst/>
                        <a:latin typeface="+mj-lt"/>
                        <a:ea typeface="Microsoft Sans Serif" panose="020B0604020202020204" pitchFamily="34"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31000">
                          <a:schemeClr val="accent1">
                            <a:lumMod val="40000"/>
                            <a:lumOff val="60000"/>
                          </a:schemeClr>
                        </a:gs>
                        <a:gs pos="49000">
                          <a:schemeClr val="accent1">
                            <a:lumMod val="45000"/>
                            <a:lumOff val="55000"/>
                          </a:schemeClr>
                        </a:gs>
                        <a:gs pos="50000">
                          <a:schemeClr val="accent1">
                            <a:lumMod val="45000"/>
                            <a:lumOff val="55000"/>
                          </a:schemeClr>
                        </a:gs>
                        <a:gs pos="75000">
                          <a:schemeClr val="accent1">
                            <a:lumMod val="30000"/>
                            <a:lumOff val="70000"/>
                          </a:schemeClr>
                        </a:gs>
                      </a:gsLst>
                      <a:lin ang="5400000" scaled="1"/>
                    </a:gradFill>
                  </a:tcPr>
                </a:tc>
                <a:tc>
                  <a:txBody>
                    <a:bodyPr/>
                    <a:lstStyle/>
                    <a:p>
                      <a:pPr marL="177800"/>
                      <a:r>
                        <a:rPr lang="ru-RU" sz="1600" b="0" i="0" u="none" strike="noStrike" spc="0">
                          <a:solidFill>
                            <a:srgbClr val="000000"/>
                          </a:solidFill>
                          <a:effectLst/>
                          <a:latin typeface="+mn-lt"/>
                          <a:ea typeface="Microsoft Sans Serif" panose="020B0604020202020204" pitchFamily="34" charset="0"/>
                          <a:cs typeface="Times New Roman" panose="02020603050405020304" pitchFamily="18" charset="0"/>
                        </a:rPr>
                        <a:t>+</a:t>
                      </a:r>
                      <a:endParaRPr lang="ru-RU" sz="1600">
                        <a:solidFill>
                          <a:srgbClr val="000000"/>
                        </a:solidFill>
                        <a:effectLst/>
                        <a:latin typeface="+mn-lt"/>
                        <a:ea typeface="Microsoft Sans Serif" panose="020B0604020202020204" pitchFamily="34"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31000">
                          <a:schemeClr val="accent1">
                            <a:lumMod val="40000"/>
                            <a:lumOff val="60000"/>
                          </a:schemeClr>
                        </a:gs>
                        <a:gs pos="49000">
                          <a:schemeClr val="accent1">
                            <a:lumMod val="45000"/>
                            <a:lumOff val="55000"/>
                          </a:schemeClr>
                        </a:gs>
                        <a:gs pos="50000">
                          <a:schemeClr val="accent1">
                            <a:lumMod val="45000"/>
                            <a:lumOff val="55000"/>
                          </a:schemeClr>
                        </a:gs>
                        <a:gs pos="75000">
                          <a:schemeClr val="accent1">
                            <a:lumMod val="30000"/>
                            <a:lumOff val="70000"/>
                          </a:schemeClr>
                        </a:gs>
                      </a:gsLst>
                      <a:lin ang="5400000" scaled="1"/>
                    </a:gradFill>
                  </a:tcPr>
                </a:tc>
                <a:tc>
                  <a:txBody>
                    <a:bodyPr/>
                    <a:lstStyle/>
                    <a:p>
                      <a:pPr marL="127000"/>
                      <a:r>
                        <a:rPr lang="ru-RU" sz="1600" b="0" i="0" u="none" strike="noStrike" spc="0" dirty="0">
                          <a:solidFill>
                            <a:srgbClr val="000000"/>
                          </a:solidFill>
                          <a:effectLst/>
                          <a:latin typeface="+mn-lt"/>
                          <a:ea typeface="Microsoft Sans Serif" panose="020B0604020202020204" pitchFamily="34" charset="0"/>
                          <a:cs typeface="Times New Roman" panose="02020603050405020304" pitchFamily="18" charset="0"/>
                        </a:rPr>
                        <a:t>+</a:t>
                      </a:r>
                      <a:endParaRPr lang="ru-RU" sz="1600" dirty="0">
                        <a:solidFill>
                          <a:srgbClr val="000000"/>
                        </a:solidFill>
                        <a:effectLst/>
                        <a:latin typeface="+mn-lt"/>
                        <a:ea typeface="Microsoft Sans Serif" panose="020B0604020202020204" pitchFamily="34"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31000">
                          <a:schemeClr val="accent1">
                            <a:lumMod val="40000"/>
                            <a:lumOff val="60000"/>
                          </a:schemeClr>
                        </a:gs>
                        <a:gs pos="49000">
                          <a:schemeClr val="accent1">
                            <a:lumMod val="45000"/>
                            <a:lumOff val="55000"/>
                          </a:schemeClr>
                        </a:gs>
                        <a:gs pos="50000">
                          <a:schemeClr val="accent1">
                            <a:lumMod val="45000"/>
                            <a:lumOff val="55000"/>
                          </a:schemeClr>
                        </a:gs>
                        <a:gs pos="75000">
                          <a:schemeClr val="accent1">
                            <a:lumMod val="30000"/>
                            <a:lumOff val="70000"/>
                          </a:schemeClr>
                        </a:gs>
                      </a:gsLst>
                      <a:lin ang="5400000" scaled="1"/>
                    </a:gradFill>
                  </a:tcPr>
                </a:tc>
                <a:tc>
                  <a:txBody>
                    <a:bodyPr/>
                    <a:lstStyle/>
                    <a:p>
                      <a:pPr marL="177800"/>
                      <a:r>
                        <a:rPr lang="ru-RU" sz="1600" b="0" i="0" u="none" strike="noStrike" spc="0" dirty="0">
                          <a:solidFill>
                            <a:srgbClr val="000000"/>
                          </a:solidFill>
                          <a:effectLst/>
                          <a:latin typeface="+mn-lt"/>
                          <a:ea typeface="Microsoft Sans Serif" panose="020B0604020202020204" pitchFamily="34" charset="0"/>
                          <a:cs typeface="Times New Roman" panose="02020603050405020304" pitchFamily="18" charset="0"/>
                        </a:rPr>
                        <a:t>+</a:t>
                      </a:r>
                      <a:endParaRPr lang="ru-RU" sz="1600" dirty="0">
                        <a:solidFill>
                          <a:srgbClr val="000000"/>
                        </a:solidFill>
                        <a:effectLst/>
                        <a:latin typeface="+mn-lt"/>
                        <a:ea typeface="Microsoft Sans Serif" panose="020B0604020202020204" pitchFamily="34"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31000">
                          <a:schemeClr val="accent1">
                            <a:lumMod val="40000"/>
                            <a:lumOff val="60000"/>
                          </a:schemeClr>
                        </a:gs>
                        <a:gs pos="49000">
                          <a:schemeClr val="accent1">
                            <a:lumMod val="45000"/>
                            <a:lumOff val="55000"/>
                          </a:schemeClr>
                        </a:gs>
                        <a:gs pos="50000">
                          <a:schemeClr val="accent1">
                            <a:lumMod val="45000"/>
                            <a:lumOff val="55000"/>
                          </a:schemeClr>
                        </a:gs>
                        <a:gs pos="75000">
                          <a:schemeClr val="accent1">
                            <a:lumMod val="30000"/>
                            <a:lumOff val="70000"/>
                          </a:schemeClr>
                        </a:gs>
                      </a:gsLst>
                      <a:lin ang="5400000" scaled="1"/>
                    </a:gradFill>
                  </a:tcPr>
                </a:tc>
                <a:tc>
                  <a:txBody>
                    <a:bodyPr/>
                    <a:lstStyle/>
                    <a:p>
                      <a:pPr marL="114300"/>
                      <a:r>
                        <a:rPr lang="ru-RU" sz="1600" b="0" i="0" u="none" strike="noStrike" spc="0" dirty="0">
                          <a:solidFill>
                            <a:srgbClr val="000000"/>
                          </a:solidFill>
                          <a:effectLst/>
                          <a:latin typeface="+mn-lt"/>
                          <a:ea typeface="Microsoft Sans Serif" panose="020B0604020202020204" pitchFamily="34" charset="0"/>
                          <a:cs typeface="Times New Roman" panose="02020603050405020304" pitchFamily="18" charset="0"/>
                        </a:rPr>
                        <a:t>+</a:t>
                      </a:r>
                      <a:endParaRPr lang="ru-RU" sz="1600" dirty="0">
                        <a:solidFill>
                          <a:srgbClr val="000000"/>
                        </a:solidFill>
                        <a:effectLst/>
                        <a:latin typeface="+mn-lt"/>
                        <a:ea typeface="Microsoft Sans Serif" panose="020B0604020202020204" pitchFamily="34"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31000">
                          <a:schemeClr val="accent1">
                            <a:lumMod val="40000"/>
                            <a:lumOff val="60000"/>
                          </a:schemeClr>
                        </a:gs>
                        <a:gs pos="49000">
                          <a:schemeClr val="accent1">
                            <a:lumMod val="45000"/>
                            <a:lumOff val="55000"/>
                          </a:schemeClr>
                        </a:gs>
                        <a:gs pos="50000">
                          <a:schemeClr val="accent1">
                            <a:lumMod val="45000"/>
                            <a:lumOff val="55000"/>
                          </a:schemeClr>
                        </a:gs>
                        <a:gs pos="75000">
                          <a:schemeClr val="accent1">
                            <a:lumMod val="30000"/>
                            <a:lumOff val="70000"/>
                          </a:schemeClr>
                        </a:gs>
                      </a:gsLst>
                      <a:lin ang="5400000" scaled="1"/>
                    </a:gradFill>
                  </a:tcPr>
                </a:tc>
                <a:extLst>
                  <a:ext uri="{0D108BD9-81ED-4DB2-BD59-A6C34878D82A}">
                    <a16:rowId xmlns:a16="http://schemas.microsoft.com/office/drawing/2014/main" val="3201147845"/>
                  </a:ext>
                </a:extLst>
              </a:tr>
              <a:tr h="526078">
                <a:tc>
                  <a:txBody>
                    <a:bodyPr/>
                    <a:lstStyle/>
                    <a:p>
                      <a:pPr marL="152400" algn="l" defTabSz="914400" rtl="0" eaLnBrk="1" latinLnBrk="0" hangingPunct="1"/>
                      <a:r>
                        <a:rPr lang="ru-RU" sz="1400" b="0" i="0" u="none" strike="noStrike" kern="1200" spc="0" dirty="0">
                          <a:solidFill>
                            <a:srgbClr val="000000"/>
                          </a:solidFill>
                          <a:effectLst/>
                          <a:latin typeface="Arial" panose="020B0604020202020204" pitchFamily="34" charset="0"/>
                          <a:ea typeface="Microsoft Sans Serif" panose="020B0604020202020204" pitchFamily="34" charset="0"/>
                          <a:cs typeface="Times New Roman" panose="02020603050405020304" pitchFamily="18" charset="0"/>
                        </a:rPr>
                        <a:t>10</a:t>
                      </a: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31000">
                          <a:schemeClr val="accent1">
                            <a:lumMod val="40000"/>
                            <a:lumOff val="60000"/>
                          </a:schemeClr>
                        </a:gs>
                        <a:gs pos="49000">
                          <a:schemeClr val="accent1">
                            <a:lumMod val="45000"/>
                            <a:lumOff val="55000"/>
                          </a:schemeClr>
                        </a:gs>
                        <a:gs pos="50000">
                          <a:schemeClr val="accent1">
                            <a:lumMod val="45000"/>
                            <a:lumOff val="55000"/>
                          </a:schemeClr>
                        </a:gs>
                        <a:gs pos="75000">
                          <a:schemeClr val="accent1">
                            <a:lumMod val="30000"/>
                            <a:lumOff val="70000"/>
                          </a:schemeClr>
                        </a:gs>
                      </a:gsLst>
                      <a:lin ang="5400000" scaled="1"/>
                    </a:gradFill>
                  </a:tcPr>
                </a:tc>
                <a:tc>
                  <a:txBody>
                    <a:bodyPr/>
                    <a:lstStyle/>
                    <a:p>
                      <a:pPr indent="241300" algn="just"/>
                      <a:r>
                        <a:rPr lang="ru-RU" sz="1600" b="1" i="0" u="none" strike="noStrike" spc="0" dirty="0">
                          <a:solidFill>
                            <a:srgbClr val="000000"/>
                          </a:solidFill>
                          <a:effectLst/>
                          <a:latin typeface="+mj-lt"/>
                          <a:ea typeface="Microsoft Sans Serif" panose="020B0604020202020204" pitchFamily="34" charset="0"/>
                          <a:cs typeface="Times New Roman" panose="02020603050405020304" pitchFamily="18" charset="0"/>
                        </a:rPr>
                        <a:t>План проверок технического состояния и работоспособности инженерных и технических средств физической защиты</a:t>
                      </a:r>
                      <a:r>
                        <a:rPr lang="ru-RU" sz="1400" b="1" i="0" u="none" strike="noStrike" spc="0" dirty="0">
                          <a:solidFill>
                            <a:srgbClr val="000000"/>
                          </a:solidFill>
                          <a:effectLst/>
                          <a:latin typeface="+mj-lt"/>
                          <a:ea typeface="Microsoft Sans Serif" panose="020B0604020202020204" pitchFamily="34" charset="0"/>
                          <a:cs typeface="Times New Roman" panose="02020603050405020304" pitchFamily="18" charset="0"/>
                        </a:rPr>
                        <a:t>.</a:t>
                      </a:r>
                      <a:endParaRPr lang="ru-RU" sz="1200" b="1" dirty="0">
                        <a:solidFill>
                          <a:srgbClr val="000000"/>
                        </a:solidFill>
                        <a:effectLst/>
                        <a:latin typeface="+mj-lt"/>
                        <a:ea typeface="Microsoft Sans Serif" panose="020B0604020202020204" pitchFamily="34"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31000">
                          <a:schemeClr val="accent1">
                            <a:lumMod val="40000"/>
                            <a:lumOff val="60000"/>
                          </a:schemeClr>
                        </a:gs>
                        <a:gs pos="49000">
                          <a:schemeClr val="accent1">
                            <a:lumMod val="45000"/>
                            <a:lumOff val="55000"/>
                          </a:schemeClr>
                        </a:gs>
                        <a:gs pos="50000">
                          <a:schemeClr val="accent1">
                            <a:lumMod val="45000"/>
                            <a:lumOff val="55000"/>
                          </a:schemeClr>
                        </a:gs>
                        <a:gs pos="75000">
                          <a:schemeClr val="accent1">
                            <a:lumMod val="30000"/>
                            <a:lumOff val="70000"/>
                          </a:schemeClr>
                        </a:gs>
                      </a:gsLst>
                      <a:lin ang="5400000" scaled="1"/>
                    </a:gradFill>
                  </a:tcPr>
                </a:tc>
                <a:tc>
                  <a:txBody>
                    <a:bodyPr/>
                    <a:lstStyle/>
                    <a:p>
                      <a:pPr marL="177800"/>
                      <a:r>
                        <a:rPr lang="ru-RU" sz="1600" b="0" i="0" u="none" strike="noStrike" spc="0" dirty="0">
                          <a:solidFill>
                            <a:srgbClr val="000000"/>
                          </a:solidFill>
                          <a:effectLst/>
                          <a:latin typeface="+mn-lt"/>
                          <a:ea typeface="Microsoft Sans Serif" panose="020B0604020202020204" pitchFamily="34" charset="0"/>
                          <a:cs typeface="Times New Roman" panose="02020603050405020304" pitchFamily="18" charset="0"/>
                        </a:rPr>
                        <a:t>+</a:t>
                      </a:r>
                      <a:endParaRPr lang="ru-RU" sz="1600" dirty="0">
                        <a:solidFill>
                          <a:srgbClr val="000000"/>
                        </a:solidFill>
                        <a:effectLst/>
                        <a:latin typeface="+mn-lt"/>
                        <a:ea typeface="Microsoft Sans Serif" panose="020B060402020202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31000">
                          <a:schemeClr val="accent1">
                            <a:lumMod val="40000"/>
                            <a:lumOff val="60000"/>
                          </a:schemeClr>
                        </a:gs>
                        <a:gs pos="49000">
                          <a:schemeClr val="accent1">
                            <a:lumMod val="45000"/>
                            <a:lumOff val="55000"/>
                          </a:schemeClr>
                        </a:gs>
                        <a:gs pos="50000">
                          <a:schemeClr val="accent1">
                            <a:lumMod val="45000"/>
                            <a:lumOff val="55000"/>
                          </a:schemeClr>
                        </a:gs>
                        <a:gs pos="75000">
                          <a:schemeClr val="accent1">
                            <a:lumMod val="30000"/>
                            <a:lumOff val="70000"/>
                          </a:schemeClr>
                        </a:gs>
                      </a:gsLst>
                      <a:lin ang="5400000" scaled="1"/>
                    </a:gradFill>
                  </a:tcPr>
                </a:tc>
                <a:tc>
                  <a:txBody>
                    <a:bodyPr/>
                    <a:lstStyle/>
                    <a:p>
                      <a:pPr marL="127000"/>
                      <a:r>
                        <a:rPr lang="ru-RU" sz="1600" b="0" i="0" u="none" strike="noStrike" spc="0" dirty="0">
                          <a:solidFill>
                            <a:srgbClr val="000000"/>
                          </a:solidFill>
                          <a:effectLst/>
                          <a:latin typeface="+mn-lt"/>
                          <a:ea typeface="Microsoft Sans Serif" panose="020B0604020202020204" pitchFamily="34" charset="0"/>
                          <a:cs typeface="Times New Roman" panose="02020603050405020304" pitchFamily="18" charset="0"/>
                        </a:rPr>
                        <a:t>+</a:t>
                      </a:r>
                      <a:endParaRPr lang="ru-RU" sz="1600" dirty="0">
                        <a:solidFill>
                          <a:srgbClr val="000000"/>
                        </a:solidFill>
                        <a:effectLst/>
                        <a:latin typeface="+mn-lt"/>
                        <a:ea typeface="Microsoft Sans Serif" panose="020B060402020202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31000">
                          <a:schemeClr val="accent1">
                            <a:lumMod val="40000"/>
                            <a:lumOff val="60000"/>
                          </a:schemeClr>
                        </a:gs>
                        <a:gs pos="49000">
                          <a:schemeClr val="accent1">
                            <a:lumMod val="45000"/>
                            <a:lumOff val="55000"/>
                          </a:schemeClr>
                        </a:gs>
                        <a:gs pos="50000">
                          <a:schemeClr val="accent1">
                            <a:lumMod val="45000"/>
                            <a:lumOff val="55000"/>
                          </a:schemeClr>
                        </a:gs>
                        <a:gs pos="75000">
                          <a:schemeClr val="accent1">
                            <a:lumMod val="30000"/>
                            <a:lumOff val="70000"/>
                          </a:schemeClr>
                        </a:gs>
                      </a:gsLst>
                      <a:lin ang="5400000" scaled="1"/>
                    </a:gradFill>
                  </a:tcPr>
                </a:tc>
                <a:tc>
                  <a:txBody>
                    <a:bodyPr/>
                    <a:lstStyle/>
                    <a:p>
                      <a:pPr marL="177800"/>
                      <a:r>
                        <a:rPr lang="ru-RU" sz="1600" b="0" i="0" u="none" strike="noStrike" spc="0" dirty="0">
                          <a:solidFill>
                            <a:srgbClr val="000000"/>
                          </a:solidFill>
                          <a:effectLst/>
                          <a:latin typeface="+mn-lt"/>
                          <a:ea typeface="Microsoft Sans Serif" panose="020B0604020202020204" pitchFamily="34" charset="0"/>
                          <a:cs typeface="Times New Roman" panose="02020603050405020304" pitchFamily="18" charset="0"/>
                        </a:rPr>
                        <a:t>+</a:t>
                      </a:r>
                      <a:endParaRPr lang="ru-RU" sz="1600" dirty="0">
                        <a:solidFill>
                          <a:srgbClr val="000000"/>
                        </a:solidFill>
                        <a:effectLst/>
                        <a:latin typeface="+mn-lt"/>
                        <a:ea typeface="Microsoft Sans Serif" panose="020B060402020202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31000">
                          <a:schemeClr val="accent1">
                            <a:lumMod val="40000"/>
                            <a:lumOff val="60000"/>
                          </a:schemeClr>
                        </a:gs>
                        <a:gs pos="49000">
                          <a:schemeClr val="accent1">
                            <a:lumMod val="45000"/>
                            <a:lumOff val="55000"/>
                          </a:schemeClr>
                        </a:gs>
                        <a:gs pos="50000">
                          <a:schemeClr val="accent1">
                            <a:lumMod val="45000"/>
                            <a:lumOff val="55000"/>
                          </a:schemeClr>
                        </a:gs>
                        <a:gs pos="75000">
                          <a:schemeClr val="accent1">
                            <a:lumMod val="30000"/>
                            <a:lumOff val="70000"/>
                          </a:schemeClr>
                        </a:gs>
                      </a:gsLst>
                      <a:lin ang="5400000" scaled="1"/>
                    </a:gradFill>
                  </a:tcPr>
                </a:tc>
                <a:tc>
                  <a:txBody>
                    <a:bodyPr/>
                    <a:lstStyle/>
                    <a:p>
                      <a:pPr algn="ctr"/>
                      <a:r>
                        <a:rPr lang="ru-RU" sz="1600" b="0" i="0" u="none" strike="noStrike" spc="0" dirty="0">
                          <a:solidFill>
                            <a:srgbClr val="000000"/>
                          </a:solidFill>
                          <a:effectLst/>
                          <a:latin typeface="+mn-lt"/>
                          <a:ea typeface="Courier New" panose="02070309020205020404" pitchFamily="49" charset="0"/>
                          <a:cs typeface="Courier New" panose="02070309020205020404" pitchFamily="49" charset="0"/>
                        </a:rPr>
                        <a:t>-</a:t>
                      </a:r>
                      <a:endParaRPr lang="ru-RU" sz="1600" dirty="0">
                        <a:solidFill>
                          <a:srgbClr val="000000"/>
                        </a:solidFill>
                        <a:effectLst/>
                        <a:latin typeface="+mn-lt"/>
                        <a:ea typeface="Microsoft Sans Serif" panose="020B060402020202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31000">
                          <a:schemeClr val="accent1">
                            <a:lumMod val="40000"/>
                            <a:lumOff val="60000"/>
                          </a:schemeClr>
                        </a:gs>
                        <a:gs pos="49000">
                          <a:schemeClr val="accent1">
                            <a:lumMod val="45000"/>
                            <a:lumOff val="55000"/>
                          </a:schemeClr>
                        </a:gs>
                        <a:gs pos="50000">
                          <a:schemeClr val="accent1">
                            <a:lumMod val="45000"/>
                            <a:lumOff val="55000"/>
                          </a:schemeClr>
                        </a:gs>
                        <a:gs pos="75000">
                          <a:schemeClr val="accent1">
                            <a:lumMod val="30000"/>
                            <a:lumOff val="70000"/>
                          </a:schemeClr>
                        </a:gs>
                      </a:gsLst>
                      <a:lin ang="5400000" scaled="1"/>
                    </a:gradFill>
                  </a:tcPr>
                </a:tc>
                <a:extLst>
                  <a:ext uri="{0D108BD9-81ED-4DB2-BD59-A6C34878D82A}">
                    <a16:rowId xmlns:a16="http://schemas.microsoft.com/office/drawing/2014/main" val="2772792348"/>
                  </a:ext>
                </a:extLst>
              </a:tr>
              <a:tr h="599918">
                <a:tc>
                  <a:txBody>
                    <a:bodyPr/>
                    <a:lstStyle/>
                    <a:p>
                      <a:pPr marL="152400" algn="l" defTabSz="914400" rtl="0" eaLnBrk="1" latinLnBrk="0" hangingPunct="1"/>
                      <a:r>
                        <a:rPr lang="ru-RU" sz="1400" b="0" i="0" u="none" strike="noStrike" kern="1200" spc="0" dirty="0">
                          <a:solidFill>
                            <a:srgbClr val="000000"/>
                          </a:solidFill>
                          <a:effectLst/>
                          <a:latin typeface="Arial" panose="020B0604020202020204" pitchFamily="34" charset="0"/>
                          <a:ea typeface="Microsoft Sans Serif" panose="020B0604020202020204" pitchFamily="34" charset="0"/>
                          <a:cs typeface="Times New Roman" panose="02020603050405020304" pitchFamily="18" charset="0"/>
                        </a:rPr>
                        <a:t>11</a:t>
                      </a: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31000">
                          <a:schemeClr val="accent1">
                            <a:lumMod val="40000"/>
                            <a:lumOff val="60000"/>
                          </a:schemeClr>
                        </a:gs>
                        <a:gs pos="49000">
                          <a:schemeClr val="accent1">
                            <a:lumMod val="45000"/>
                            <a:lumOff val="55000"/>
                          </a:schemeClr>
                        </a:gs>
                        <a:gs pos="50000">
                          <a:schemeClr val="accent1">
                            <a:lumMod val="45000"/>
                            <a:lumOff val="55000"/>
                          </a:schemeClr>
                        </a:gs>
                        <a:gs pos="75000">
                          <a:schemeClr val="accent1">
                            <a:lumMod val="30000"/>
                            <a:lumOff val="70000"/>
                          </a:schemeClr>
                        </a:gs>
                      </a:gsLst>
                      <a:lin ang="5400000" scaled="1"/>
                    </a:gradFill>
                  </a:tcPr>
                </a:tc>
                <a:tc>
                  <a:txBody>
                    <a:bodyPr/>
                    <a:lstStyle/>
                    <a:p>
                      <a:pPr indent="241300" algn="just"/>
                      <a:r>
                        <a:rPr lang="ru-RU" sz="1600" b="1" i="0" u="none" strike="noStrike" spc="0" dirty="0">
                          <a:solidFill>
                            <a:srgbClr val="000000"/>
                          </a:solidFill>
                          <a:effectLst/>
                          <a:latin typeface="+mj-lt"/>
                          <a:ea typeface="Microsoft Sans Serif" panose="020B0604020202020204" pitchFamily="34" charset="0"/>
                          <a:cs typeface="Times New Roman" panose="02020603050405020304" pitchFamily="18" charset="0"/>
                        </a:rPr>
                        <a:t>Положение о службе безопасности организации, ответственной за физическую защиту</a:t>
                      </a:r>
                      <a:r>
                        <a:rPr lang="ru-RU" sz="1400" b="1" i="0" u="none" strike="noStrike" spc="0" dirty="0">
                          <a:solidFill>
                            <a:srgbClr val="000000"/>
                          </a:solidFill>
                          <a:effectLst/>
                          <a:latin typeface="+mj-lt"/>
                          <a:ea typeface="Microsoft Sans Serif" panose="020B0604020202020204" pitchFamily="34" charset="0"/>
                          <a:cs typeface="Times New Roman" panose="02020603050405020304" pitchFamily="18" charset="0"/>
                        </a:rPr>
                        <a:t>.</a:t>
                      </a:r>
                      <a:endParaRPr lang="ru-RU" sz="1200" b="1" dirty="0">
                        <a:solidFill>
                          <a:srgbClr val="000000"/>
                        </a:solidFill>
                        <a:effectLst/>
                        <a:latin typeface="+mj-lt"/>
                        <a:ea typeface="Microsoft Sans Serif" panose="020B0604020202020204" pitchFamily="34"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31000">
                          <a:schemeClr val="accent1">
                            <a:lumMod val="40000"/>
                            <a:lumOff val="60000"/>
                          </a:schemeClr>
                        </a:gs>
                        <a:gs pos="49000">
                          <a:schemeClr val="accent1">
                            <a:lumMod val="45000"/>
                            <a:lumOff val="55000"/>
                          </a:schemeClr>
                        </a:gs>
                        <a:gs pos="50000">
                          <a:schemeClr val="accent1">
                            <a:lumMod val="45000"/>
                            <a:lumOff val="55000"/>
                          </a:schemeClr>
                        </a:gs>
                        <a:gs pos="75000">
                          <a:schemeClr val="accent1">
                            <a:lumMod val="30000"/>
                            <a:lumOff val="70000"/>
                          </a:schemeClr>
                        </a:gs>
                      </a:gsLst>
                      <a:lin ang="5400000" scaled="1"/>
                    </a:gradFill>
                  </a:tcPr>
                </a:tc>
                <a:tc>
                  <a:txBody>
                    <a:bodyPr/>
                    <a:lstStyle/>
                    <a:p>
                      <a:pPr marL="177800"/>
                      <a:r>
                        <a:rPr lang="ru-RU" sz="1600" b="0" i="0" u="none" strike="noStrike" spc="0" dirty="0">
                          <a:solidFill>
                            <a:srgbClr val="000000"/>
                          </a:solidFill>
                          <a:effectLst/>
                          <a:latin typeface="+mn-lt"/>
                          <a:ea typeface="Microsoft Sans Serif" panose="020B0604020202020204" pitchFamily="34" charset="0"/>
                          <a:cs typeface="Times New Roman" panose="02020603050405020304" pitchFamily="18" charset="0"/>
                        </a:rPr>
                        <a:t>+</a:t>
                      </a:r>
                      <a:endParaRPr lang="ru-RU" sz="1600" dirty="0">
                        <a:solidFill>
                          <a:srgbClr val="000000"/>
                        </a:solidFill>
                        <a:effectLst/>
                        <a:latin typeface="+mn-lt"/>
                        <a:ea typeface="Microsoft Sans Serif" panose="020B060402020202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31000">
                          <a:schemeClr val="accent1">
                            <a:lumMod val="40000"/>
                            <a:lumOff val="60000"/>
                          </a:schemeClr>
                        </a:gs>
                        <a:gs pos="49000">
                          <a:schemeClr val="accent1">
                            <a:lumMod val="45000"/>
                            <a:lumOff val="55000"/>
                          </a:schemeClr>
                        </a:gs>
                        <a:gs pos="50000">
                          <a:schemeClr val="accent1">
                            <a:lumMod val="45000"/>
                            <a:lumOff val="55000"/>
                          </a:schemeClr>
                        </a:gs>
                        <a:gs pos="75000">
                          <a:schemeClr val="accent1">
                            <a:lumMod val="30000"/>
                            <a:lumOff val="70000"/>
                          </a:schemeClr>
                        </a:gs>
                      </a:gsLst>
                      <a:lin ang="5400000" scaled="1"/>
                    </a:gradFill>
                  </a:tcPr>
                </a:tc>
                <a:tc>
                  <a:txBody>
                    <a:bodyPr/>
                    <a:lstStyle/>
                    <a:p>
                      <a:pPr marL="127000"/>
                      <a:r>
                        <a:rPr lang="ru-RU" sz="1600" b="0" i="0" u="none" strike="noStrike" spc="0" dirty="0">
                          <a:solidFill>
                            <a:srgbClr val="000000"/>
                          </a:solidFill>
                          <a:effectLst/>
                          <a:latin typeface="+mn-lt"/>
                          <a:ea typeface="Microsoft Sans Serif" panose="020B0604020202020204" pitchFamily="34" charset="0"/>
                          <a:cs typeface="Times New Roman" panose="02020603050405020304" pitchFamily="18" charset="0"/>
                        </a:rPr>
                        <a:t>+</a:t>
                      </a:r>
                      <a:endParaRPr lang="ru-RU" sz="1600" dirty="0">
                        <a:solidFill>
                          <a:srgbClr val="000000"/>
                        </a:solidFill>
                        <a:effectLst/>
                        <a:latin typeface="+mn-lt"/>
                        <a:ea typeface="Microsoft Sans Serif" panose="020B060402020202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31000">
                          <a:schemeClr val="accent1">
                            <a:lumMod val="40000"/>
                            <a:lumOff val="60000"/>
                          </a:schemeClr>
                        </a:gs>
                        <a:gs pos="49000">
                          <a:schemeClr val="accent1">
                            <a:lumMod val="45000"/>
                            <a:lumOff val="55000"/>
                          </a:schemeClr>
                        </a:gs>
                        <a:gs pos="50000">
                          <a:schemeClr val="accent1">
                            <a:lumMod val="45000"/>
                            <a:lumOff val="55000"/>
                          </a:schemeClr>
                        </a:gs>
                        <a:gs pos="75000">
                          <a:schemeClr val="accent1">
                            <a:lumMod val="30000"/>
                            <a:lumOff val="70000"/>
                          </a:schemeClr>
                        </a:gs>
                      </a:gsLst>
                      <a:lin ang="5400000" scaled="1"/>
                    </a:gradFill>
                  </a:tcPr>
                </a:tc>
                <a:tc>
                  <a:txBody>
                    <a:bodyPr/>
                    <a:lstStyle/>
                    <a:p>
                      <a:pPr algn="ctr"/>
                      <a:r>
                        <a:rPr lang="ru-RU" sz="1600" b="0" i="0" u="none" strike="noStrike" spc="0" dirty="0">
                          <a:solidFill>
                            <a:srgbClr val="000000"/>
                          </a:solidFill>
                          <a:effectLst/>
                          <a:latin typeface="+mn-lt"/>
                          <a:ea typeface="Courier New" panose="02070309020205020404" pitchFamily="49" charset="0"/>
                          <a:cs typeface="Courier New" panose="02070309020205020404" pitchFamily="49" charset="0"/>
                        </a:rPr>
                        <a:t>-</a:t>
                      </a:r>
                      <a:endParaRPr lang="ru-RU" sz="1600" dirty="0">
                        <a:solidFill>
                          <a:srgbClr val="000000"/>
                        </a:solidFill>
                        <a:effectLst/>
                        <a:latin typeface="+mn-lt"/>
                        <a:ea typeface="Microsoft Sans Serif" panose="020B060402020202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31000">
                          <a:schemeClr val="accent1">
                            <a:lumMod val="40000"/>
                            <a:lumOff val="60000"/>
                          </a:schemeClr>
                        </a:gs>
                        <a:gs pos="49000">
                          <a:schemeClr val="accent1">
                            <a:lumMod val="45000"/>
                            <a:lumOff val="55000"/>
                          </a:schemeClr>
                        </a:gs>
                        <a:gs pos="50000">
                          <a:schemeClr val="accent1">
                            <a:lumMod val="45000"/>
                            <a:lumOff val="55000"/>
                          </a:schemeClr>
                        </a:gs>
                        <a:gs pos="75000">
                          <a:schemeClr val="accent1">
                            <a:lumMod val="30000"/>
                            <a:lumOff val="70000"/>
                          </a:schemeClr>
                        </a:gs>
                      </a:gsLst>
                      <a:lin ang="5400000" scaled="1"/>
                    </a:gradFill>
                  </a:tcPr>
                </a:tc>
                <a:tc>
                  <a:txBody>
                    <a:bodyPr/>
                    <a:lstStyle/>
                    <a:p>
                      <a:pPr algn="ctr"/>
                      <a:r>
                        <a:rPr lang="ru-RU" sz="1600" b="0" i="0" u="none" strike="noStrike" spc="0" dirty="0">
                          <a:solidFill>
                            <a:srgbClr val="000000"/>
                          </a:solidFill>
                          <a:effectLst/>
                          <a:latin typeface="+mn-lt"/>
                          <a:ea typeface="Courier New" panose="02070309020205020404" pitchFamily="49" charset="0"/>
                          <a:cs typeface="Courier New" panose="02070309020205020404" pitchFamily="49" charset="0"/>
                        </a:rPr>
                        <a:t>-</a:t>
                      </a:r>
                      <a:endParaRPr lang="ru-RU" sz="1600" dirty="0">
                        <a:solidFill>
                          <a:srgbClr val="000000"/>
                        </a:solidFill>
                        <a:effectLst/>
                        <a:latin typeface="+mn-lt"/>
                        <a:ea typeface="Microsoft Sans Serif" panose="020B060402020202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31000">
                          <a:schemeClr val="accent1">
                            <a:lumMod val="40000"/>
                            <a:lumOff val="60000"/>
                          </a:schemeClr>
                        </a:gs>
                        <a:gs pos="49000">
                          <a:schemeClr val="accent1">
                            <a:lumMod val="45000"/>
                            <a:lumOff val="55000"/>
                          </a:schemeClr>
                        </a:gs>
                        <a:gs pos="50000">
                          <a:schemeClr val="accent1">
                            <a:lumMod val="45000"/>
                            <a:lumOff val="55000"/>
                          </a:schemeClr>
                        </a:gs>
                        <a:gs pos="75000">
                          <a:schemeClr val="accent1">
                            <a:lumMod val="30000"/>
                            <a:lumOff val="70000"/>
                          </a:schemeClr>
                        </a:gs>
                      </a:gsLst>
                      <a:lin ang="5400000" scaled="1"/>
                    </a:gradFill>
                  </a:tcPr>
                </a:tc>
                <a:extLst>
                  <a:ext uri="{0D108BD9-81ED-4DB2-BD59-A6C34878D82A}">
                    <a16:rowId xmlns:a16="http://schemas.microsoft.com/office/drawing/2014/main" val="496965067"/>
                  </a:ext>
                </a:extLst>
              </a:tr>
            </a:tbl>
          </a:graphicData>
        </a:graphic>
      </p:graphicFrame>
    </p:spTree>
    <p:extLst>
      <p:ext uri="{BB962C8B-B14F-4D97-AF65-F5344CB8AC3E}">
        <p14:creationId xmlns:p14="http://schemas.microsoft.com/office/powerpoint/2010/main" val="1767601032"/>
      </p:ext>
    </p:extLst>
  </p:cSld>
  <p:clrMapOvr>
    <a:masterClrMapping/>
  </p:clrMapOvr>
  <p:transition spd="slow">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Прямоугольник 4"/>
          <p:cNvSpPr>
            <a:spLocks noChangeArrowheads="1"/>
          </p:cNvSpPr>
          <p:nvPr/>
        </p:nvSpPr>
        <p:spPr bwMode="auto">
          <a:xfrm>
            <a:off x="911295" y="375654"/>
            <a:ext cx="11222447" cy="650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342900">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just">
              <a:spcBef>
                <a:spcPts val="600"/>
              </a:spcBef>
              <a:buClr>
                <a:schemeClr val="accent1"/>
              </a:buClr>
              <a:buFont typeface="Wingdings 3" panose="05040102010807070707" pitchFamily="18" charset="2"/>
              <a:buChar char=""/>
            </a:pPr>
            <a:r>
              <a:rPr lang="ru-RU" altLang="ru-RU" sz="1600" b="1" dirty="0">
                <a:solidFill>
                  <a:srgbClr val="404040"/>
                </a:solidFill>
                <a:latin typeface="Arial" panose="020B0604020202020204" pitchFamily="34" charset="0"/>
                <a:ea typeface="Times New Roman" panose="02020603050405020304" pitchFamily="18" charset="0"/>
                <a:cs typeface="Arial" panose="020B0604020202020204" pitchFamily="34" charset="0"/>
              </a:rPr>
              <a:t>установленный уровень физической защиты </a:t>
            </a:r>
            <a:r>
              <a:rPr lang="ru-RU" altLang="ru-RU" sz="1600" dirty="0">
                <a:solidFill>
                  <a:srgbClr val="404040"/>
                </a:solidFill>
                <a:latin typeface="Arial" panose="020B0604020202020204" pitchFamily="34" charset="0"/>
                <a:ea typeface="Times New Roman" panose="02020603050405020304" pitchFamily="18" charset="0"/>
                <a:cs typeface="Arial" panose="020B0604020202020204" pitchFamily="34" charset="0"/>
              </a:rPr>
              <a:t>РВ, ЯМ, при их транспортировании;</a:t>
            </a:r>
          </a:p>
          <a:p>
            <a:pPr algn="just">
              <a:spcBef>
                <a:spcPts val="600"/>
              </a:spcBef>
              <a:buClr>
                <a:schemeClr val="accent1"/>
              </a:buClr>
              <a:buFont typeface="Wingdings 3" panose="05040102010807070707" pitchFamily="18" charset="2"/>
              <a:buChar char=""/>
            </a:pPr>
            <a:r>
              <a:rPr lang="ru-RU" altLang="ru-RU" sz="1600" b="1" dirty="0">
                <a:solidFill>
                  <a:srgbClr val="404040"/>
                </a:solidFill>
                <a:latin typeface="Arial" panose="020B0604020202020204" pitchFamily="34" charset="0"/>
                <a:ea typeface="Times New Roman" panose="02020603050405020304" pitchFamily="18" charset="0"/>
                <a:cs typeface="Arial" panose="020B0604020202020204" pitchFamily="34" charset="0"/>
              </a:rPr>
              <a:t>состав сопровождающих лиц, выполняющих обязанности по физической защите</a:t>
            </a:r>
            <a:r>
              <a:rPr lang="ru-RU" altLang="ru-RU" sz="1600" dirty="0">
                <a:solidFill>
                  <a:srgbClr val="404040"/>
                </a:solidFill>
                <a:latin typeface="Arial" panose="020B0604020202020204" pitchFamily="34" charset="0"/>
                <a:ea typeface="Times New Roman" panose="02020603050405020304" pitchFamily="18" charset="0"/>
                <a:cs typeface="Arial" panose="020B0604020202020204" pitchFamily="34" charset="0"/>
              </a:rPr>
              <a:t>, и всех иных сопровождающих груз лиц;</a:t>
            </a:r>
          </a:p>
          <a:p>
            <a:pPr algn="just">
              <a:spcBef>
                <a:spcPts val="600"/>
              </a:spcBef>
              <a:buClr>
                <a:schemeClr val="accent1"/>
              </a:buClr>
              <a:buFont typeface="Wingdings 3" panose="05040102010807070707" pitchFamily="18" charset="2"/>
              <a:buChar char=""/>
            </a:pPr>
            <a:r>
              <a:rPr lang="ru-RU" altLang="ru-RU" sz="1600" dirty="0">
                <a:solidFill>
                  <a:srgbClr val="404040"/>
                </a:solidFill>
                <a:latin typeface="Arial" panose="020B0604020202020204" pitchFamily="34" charset="0"/>
                <a:ea typeface="Times New Roman" panose="02020603050405020304" pitchFamily="18" charset="0"/>
                <a:cs typeface="Arial" panose="020B0604020202020204" pitchFamily="34" charset="0"/>
              </a:rPr>
              <a:t>ответственность и обязанности сопровождающих лиц по осуществлению физической защиты (в случае их привлечения к операциям и условиям, которые связаны с перемещением РВ, ЯМ);</a:t>
            </a:r>
          </a:p>
          <a:p>
            <a:pPr algn="just">
              <a:spcBef>
                <a:spcPts val="600"/>
              </a:spcBef>
              <a:buClr>
                <a:schemeClr val="accent1"/>
              </a:buClr>
              <a:buFont typeface="Wingdings 3" panose="05040102010807070707" pitchFamily="18" charset="2"/>
              <a:buChar char=""/>
            </a:pPr>
            <a:r>
              <a:rPr lang="ru-RU" altLang="ru-RU" sz="1600" dirty="0">
                <a:solidFill>
                  <a:srgbClr val="404040"/>
                </a:solidFill>
                <a:latin typeface="Arial" panose="020B0604020202020204" pitchFamily="34" charset="0"/>
                <a:ea typeface="Times New Roman" panose="02020603050405020304" pitchFamily="18" charset="0"/>
                <a:cs typeface="Arial" panose="020B0604020202020204" pitchFamily="34" charset="0"/>
              </a:rPr>
              <a:t>обязанности сил охраны (в случае их привлечения к операциям и условиям, которые связаны с перемещением РВ, ЯМ);</a:t>
            </a:r>
          </a:p>
          <a:p>
            <a:pPr algn="just">
              <a:spcBef>
                <a:spcPts val="600"/>
              </a:spcBef>
              <a:buClr>
                <a:schemeClr val="accent1"/>
              </a:buClr>
              <a:buFont typeface="Wingdings 3" panose="05040102010807070707" pitchFamily="18" charset="2"/>
              <a:buChar char=""/>
            </a:pPr>
            <a:r>
              <a:rPr lang="ru-RU" altLang="ru-RU" sz="1600" dirty="0">
                <a:solidFill>
                  <a:srgbClr val="404040"/>
                </a:solidFill>
                <a:latin typeface="Arial" panose="020B0604020202020204" pitchFamily="34" charset="0"/>
                <a:ea typeface="Times New Roman" panose="02020603050405020304" pitchFamily="18" charset="0"/>
                <a:cs typeface="Arial" panose="020B0604020202020204" pitchFamily="34" charset="0"/>
              </a:rPr>
              <a:t>меры подготовки и осуществления транспортирования;</a:t>
            </a:r>
          </a:p>
          <a:p>
            <a:pPr algn="just">
              <a:spcBef>
                <a:spcPts val="600"/>
              </a:spcBef>
              <a:buClr>
                <a:schemeClr val="accent1"/>
              </a:buClr>
              <a:buFont typeface="Wingdings 3" panose="05040102010807070707" pitchFamily="18" charset="2"/>
              <a:buChar char=""/>
            </a:pPr>
            <a:r>
              <a:rPr lang="ru-RU" altLang="ru-RU" sz="1600" dirty="0">
                <a:solidFill>
                  <a:srgbClr val="404040"/>
                </a:solidFill>
                <a:latin typeface="Arial" panose="020B0604020202020204" pitchFamily="34" charset="0"/>
                <a:ea typeface="Times New Roman" panose="02020603050405020304" pitchFamily="18" charset="0"/>
                <a:cs typeface="Arial" panose="020B0604020202020204" pitchFamily="34" charset="0"/>
              </a:rPr>
              <a:t>результаты планирования обеспечения физической защиты при транспортировании;</a:t>
            </a:r>
          </a:p>
          <a:p>
            <a:pPr algn="just">
              <a:spcBef>
                <a:spcPts val="600"/>
              </a:spcBef>
              <a:buClr>
                <a:schemeClr val="accent1"/>
              </a:buClr>
              <a:buFont typeface="Wingdings 3" panose="05040102010807070707" pitchFamily="18" charset="2"/>
              <a:buChar char=""/>
            </a:pPr>
            <a:r>
              <a:rPr lang="ru-RU" altLang="ru-RU" sz="1600" dirty="0">
                <a:solidFill>
                  <a:srgbClr val="404040"/>
                </a:solidFill>
                <a:latin typeface="Arial" panose="020B0604020202020204" pitchFamily="34" charset="0"/>
                <a:ea typeface="Times New Roman" panose="02020603050405020304" pitchFamily="18" charset="0"/>
                <a:cs typeface="Arial" panose="020B0604020202020204" pitchFamily="34" charset="0"/>
              </a:rPr>
              <a:t>меры скрытия и защиты информации о подготовке и осуществлении транспортирования;</a:t>
            </a:r>
          </a:p>
          <a:p>
            <a:pPr algn="just">
              <a:spcBef>
                <a:spcPts val="600"/>
              </a:spcBef>
              <a:buClr>
                <a:schemeClr val="accent1"/>
              </a:buClr>
              <a:buFont typeface="Wingdings 3" panose="05040102010807070707" pitchFamily="18" charset="2"/>
              <a:buChar char=""/>
            </a:pPr>
            <a:r>
              <a:rPr lang="ru-RU" altLang="ru-RU" sz="1600" dirty="0">
                <a:solidFill>
                  <a:srgbClr val="404040"/>
                </a:solidFill>
                <a:latin typeface="Arial" panose="020B0604020202020204" pitchFamily="34" charset="0"/>
                <a:ea typeface="Times New Roman" panose="02020603050405020304" pitchFamily="18" charset="0"/>
                <a:cs typeface="Arial" panose="020B0604020202020204" pitchFamily="34" charset="0"/>
              </a:rPr>
              <a:t>меры реагирования при несанкционированных действиях и в чрезвычайных ситуациях;</a:t>
            </a:r>
          </a:p>
          <a:p>
            <a:pPr algn="just">
              <a:spcBef>
                <a:spcPts val="600"/>
              </a:spcBef>
              <a:buClr>
                <a:schemeClr val="accent1"/>
              </a:buClr>
              <a:buFont typeface="Wingdings 3" panose="05040102010807070707" pitchFamily="18" charset="2"/>
              <a:buChar char=""/>
            </a:pPr>
            <a:r>
              <a:rPr lang="ru-RU" altLang="ru-RU" sz="1600" dirty="0">
                <a:solidFill>
                  <a:srgbClr val="404040"/>
                </a:solidFill>
                <a:latin typeface="Arial" panose="020B0604020202020204" pitchFamily="34" charset="0"/>
                <a:ea typeface="Times New Roman" panose="02020603050405020304" pitchFamily="18" charset="0"/>
                <a:cs typeface="Arial" panose="020B0604020202020204" pitchFamily="34" charset="0"/>
              </a:rPr>
              <a:t>порядок использования средств связи и слежения за транспортированием;</a:t>
            </a:r>
          </a:p>
          <a:p>
            <a:pPr algn="just">
              <a:spcBef>
                <a:spcPts val="600"/>
              </a:spcBef>
              <a:buClr>
                <a:schemeClr val="accent1"/>
              </a:buClr>
              <a:buFont typeface="Wingdings 3" panose="05040102010807070707" pitchFamily="18" charset="2"/>
              <a:buChar char=""/>
            </a:pPr>
            <a:r>
              <a:rPr lang="ru-RU" altLang="ru-RU" sz="1600" dirty="0">
                <a:solidFill>
                  <a:srgbClr val="404040"/>
                </a:solidFill>
                <a:latin typeface="Arial" panose="020B0604020202020204" pitchFamily="34" charset="0"/>
                <a:ea typeface="Times New Roman" panose="02020603050405020304" pitchFamily="18" charset="0"/>
                <a:cs typeface="Arial" panose="020B0604020202020204" pitchFamily="34" charset="0"/>
              </a:rPr>
              <a:t>порядок применения средств охранной сигнализации, включая места их установки;</a:t>
            </a:r>
          </a:p>
          <a:p>
            <a:pPr algn="just">
              <a:spcBef>
                <a:spcPts val="600"/>
              </a:spcBef>
              <a:buClr>
                <a:schemeClr val="accent1"/>
              </a:buClr>
              <a:buFont typeface="Wingdings 3" panose="05040102010807070707" pitchFamily="18" charset="2"/>
              <a:buChar char=""/>
            </a:pPr>
            <a:r>
              <a:rPr lang="ru-RU" altLang="ru-RU" sz="1600" dirty="0">
                <a:solidFill>
                  <a:srgbClr val="404040"/>
                </a:solidFill>
                <a:latin typeface="Arial" panose="020B0604020202020204" pitchFamily="34" charset="0"/>
                <a:ea typeface="Times New Roman" panose="02020603050405020304" pitchFamily="18" charset="0"/>
                <a:cs typeface="Arial" panose="020B0604020202020204" pitchFamily="34" charset="0"/>
              </a:rPr>
              <a:t>меры и порядок осуществления связи и взаимодействия между грузоотправителем,	 грузополучателем, перевозчиком,  сотрудником, осуществляющим контроль за транспортированием (за исключением транспортирования мобильных РИ, а также РВ, ЯМ, между радиационными объектами одной и той же организации);</a:t>
            </a:r>
          </a:p>
          <a:p>
            <a:pPr algn="just">
              <a:spcBef>
                <a:spcPts val="600"/>
              </a:spcBef>
              <a:buClr>
                <a:schemeClr val="accent1"/>
              </a:buClr>
              <a:buFont typeface="Wingdings 3" panose="05040102010807070707" pitchFamily="18" charset="2"/>
              <a:buChar char=""/>
            </a:pPr>
            <a:r>
              <a:rPr lang="ru-RU" altLang="ru-RU" sz="1600" dirty="0">
                <a:solidFill>
                  <a:srgbClr val="404040"/>
                </a:solidFill>
                <a:latin typeface="Arial" panose="020B0604020202020204" pitchFamily="34" charset="0"/>
                <a:ea typeface="Times New Roman" panose="02020603050405020304" pitchFamily="18" charset="0"/>
                <a:cs typeface="Arial" panose="020B0604020202020204" pitchFamily="34" charset="0"/>
              </a:rPr>
              <a:t>меры и порядок осуществления взаимодействия руководства организации, ответственной за физическую защиту, сил охраны в штатных и чрезвычайных ситуациях;</a:t>
            </a:r>
          </a:p>
          <a:p>
            <a:pPr algn="just">
              <a:spcBef>
                <a:spcPts val="600"/>
              </a:spcBef>
              <a:buClr>
                <a:schemeClr val="accent1"/>
              </a:buClr>
              <a:buFont typeface="Wingdings 3" panose="05040102010807070707" pitchFamily="18" charset="2"/>
              <a:buChar char=""/>
            </a:pPr>
            <a:r>
              <a:rPr lang="ru-RU" altLang="ru-RU" sz="1600" dirty="0">
                <a:solidFill>
                  <a:srgbClr val="404040"/>
                </a:solidFill>
                <a:latin typeface="Arial" panose="020B0604020202020204" pitchFamily="34" charset="0"/>
                <a:ea typeface="Times New Roman" panose="02020603050405020304" pitchFamily="18" charset="0"/>
                <a:cs typeface="Arial" panose="020B0604020202020204" pitchFamily="34" charset="0"/>
              </a:rPr>
              <a:t>дополнительные меры охраны груза при аварии с ним или с транспортным средством;</a:t>
            </a:r>
          </a:p>
          <a:p>
            <a:pPr algn="just">
              <a:spcBef>
                <a:spcPts val="600"/>
              </a:spcBef>
              <a:buClr>
                <a:schemeClr val="accent1"/>
              </a:buClr>
              <a:buFont typeface="Wingdings 3" panose="05040102010807070707" pitchFamily="18" charset="2"/>
              <a:buChar char=""/>
            </a:pPr>
            <a:r>
              <a:rPr lang="ru-RU" altLang="ru-RU" sz="1600" dirty="0">
                <a:solidFill>
                  <a:srgbClr val="404040"/>
                </a:solidFill>
                <a:latin typeface="Arial" panose="020B0604020202020204" pitchFamily="34" charset="0"/>
                <a:ea typeface="Times New Roman" panose="02020603050405020304" pitchFamily="18" charset="0"/>
                <a:cs typeface="Arial" panose="020B0604020202020204" pitchFamily="34" charset="0"/>
              </a:rPr>
              <a:t>порядок уведомления о нарушениях, связанных с несанкционированными действиями с РВ, ЯМ, используемые при уведомлении виды связи.</a:t>
            </a:r>
          </a:p>
        </p:txBody>
      </p:sp>
      <p:sp>
        <p:nvSpPr>
          <p:cNvPr id="32" name="TextBox 31">
            <a:extLst>
              <a:ext uri="{FF2B5EF4-FFF2-40B4-BE49-F238E27FC236}">
                <a16:creationId xmlns:a16="http://schemas.microsoft.com/office/drawing/2014/main" id="{70055C3C-44F4-494F-9B01-881F606D900F}"/>
              </a:ext>
            </a:extLst>
          </p:cNvPr>
          <p:cNvSpPr txBox="1"/>
          <p:nvPr/>
        </p:nvSpPr>
        <p:spPr>
          <a:xfrm>
            <a:off x="1631504" y="6322"/>
            <a:ext cx="10046758" cy="369332"/>
          </a:xfrm>
          <a:prstGeom prst="rect">
            <a:avLst/>
          </a:prstGeom>
          <a:noFill/>
        </p:spPr>
        <p:txBody>
          <a:bodyPr wrap="square">
            <a:spAutoFit/>
          </a:bodyPr>
          <a:lstStyle/>
          <a:p>
            <a:pPr algn="ctr"/>
            <a:r>
              <a:rPr lang="ru-RU" altLang="ru-RU" b="1" dirty="0">
                <a:solidFill>
                  <a:srgbClr val="C00000"/>
                </a:solidFill>
                <a:latin typeface="Arial" panose="020B0604020202020204" pitchFamily="34" charset="0"/>
                <a:ea typeface="Times New Roman" panose="02020603050405020304" pitchFamily="18" charset="0"/>
                <a:cs typeface="Arial" panose="020B0604020202020204" pitchFamily="34" charset="0"/>
              </a:rPr>
              <a:t>План физической защиты РВ, ЯМ при их транспортировании должен включать:</a:t>
            </a:r>
            <a:endParaRPr lang="ru-RU" altLang="ru-RU" sz="1100" dirty="0">
              <a:solidFill>
                <a:srgbClr val="C00000"/>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66226876"/>
      </p:ext>
    </p:extLst>
  </p:cSld>
  <p:clrMapOvr>
    <a:masterClrMapping/>
  </p:clrMapOvr>
  <p:transition spd="slow">
    <p:wipe dir="d"/>
  </p:transition>
</p:sld>
</file>

<file path=ppt/tags/tag1.xml><?xml version="1.0" encoding="utf-8"?>
<p:tagLst xmlns:a="http://schemas.openxmlformats.org/drawingml/2006/main" xmlns:r="http://schemas.openxmlformats.org/officeDocument/2006/relationships" xmlns:p="http://schemas.openxmlformats.org/presentationml/2006/main">
  <p:tag name="DVSECTIONID" val="ezdaKHeWyBnZyZ2cDqRSoa"/>
</p:tagLst>
</file>

<file path=ppt/theme/theme1.xml><?xml version="1.0" encoding="utf-8"?>
<a:theme xmlns:a="http://schemas.openxmlformats.org/drawingml/2006/main" name="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9BB791A-2264-44DD-BA10-93318C807D5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Презентация на основе шаблона Обучение</Template>
  <TotalTime>0</TotalTime>
  <Words>3947</Words>
  <Application>Microsoft Office PowerPoint</Application>
  <PresentationFormat>Широкоэкранный</PresentationFormat>
  <Paragraphs>284</Paragraphs>
  <Slides>18</Slides>
  <Notes>1</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18</vt:i4>
      </vt:variant>
    </vt:vector>
  </HeadingPairs>
  <TitlesOfParts>
    <vt:vector size="29" baseType="lpstr">
      <vt:lpstr>Microsoft YaHei</vt:lpstr>
      <vt:lpstr>Arial</vt:lpstr>
      <vt:lpstr>Calibri</vt:lpstr>
      <vt:lpstr>Century Gothic</vt:lpstr>
      <vt:lpstr>Courier New</vt:lpstr>
      <vt:lpstr>Georgia</vt:lpstr>
      <vt:lpstr>Microsoft Sans Serif</vt:lpstr>
      <vt:lpstr>Times New Roman</vt:lpstr>
      <vt:lpstr>Wingdings</vt:lpstr>
      <vt:lpstr>Wingdings 3</vt:lpstr>
      <vt:lpstr>Training</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ДОКУМЕНТЫ ПО ФИЗИЧЕСКОЙ ЗАЩИТЕ,  подлежащие утверждению и введению в действие в организации, ответственной за физическую защиту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2017-04-23T12:17:48Z</dcterms:created>
  <dcterms:modified xsi:type="dcterms:W3CDTF">2024-02-10T21:55:01Z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TC016745579991</vt:lpwstr>
  </property>
</Properties>
</file>